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7" autoAdjust="0"/>
    <p:restoredTop sz="94660"/>
  </p:normalViewPr>
  <p:slideViewPr>
    <p:cSldViewPr>
      <p:cViewPr>
        <p:scale>
          <a:sx n="100" d="100"/>
          <a:sy n="100" d="100"/>
        </p:scale>
        <p:origin x="-1260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A546A-D12F-4F82-B564-B19BFEDB48B7}" type="datetimeFigureOut">
              <a:rPr lang="de-DE" smtClean="0"/>
              <a:t>21.05.2013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D5B3-E724-4A35-92C0-65EC2B306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6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7D286-EE12-44F7-A145-230C8CB8434A}" type="datetimeFigureOut">
              <a:rPr lang="de-DE" smtClean="0"/>
              <a:t>21.05.2013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6C8E2-0029-4E5B-8025-4165F343A1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36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6C8E2-0029-4E5B-8025-4165F343A1F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25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6C8E2-0029-4E5B-8025-4165F343A1F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10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F753A-031A-484C-A16E-8726FC97A473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F46C-9118-4AC4-A8C8-4FF32C7FFD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188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2809F-7C19-4CF1-AC56-2C72F4705EFB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89E08-898C-4A2F-A118-DEE2E820C9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0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EDB3E-CFAA-4A2F-AAFC-5F92AE8107F8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257FE-3145-4E87-9369-2EDC84875C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961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4518-A84B-41BA-8B75-39CFBECD645C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A379D-2EB6-4A46-A2A0-4AB78D06CB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12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6D7DD-6F22-4BE6-B925-113376C1D412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79EEE-F510-4E3D-8F9A-992925B31D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05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D50EE-196E-4EAB-910F-B34271905669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20356-D2D1-4FB7-929E-791E7FD23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217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4CCF5-CC09-4828-90A7-1F538BD814B0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C106-E748-418D-8029-BC40004A65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EF995-0F91-4F77-9D28-1820393ECECA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DD1E-874C-44E2-9BE3-571E5C0EB7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951E1-9640-447C-A2B9-81A251700B9F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82E4C-E71F-40F5-8F2E-F8687C3642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18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ED2A2-2D21-435E-BD8F-B51EA6A0C7A3}" type="datetimeFigureOut">
              <a:rPr lang="de-DE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F890D-8A6F-47C5-961D-1DED3D1C0E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31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0C6C-9646-4283-88EE-2689C1C591C7}" type="datetimeFigureOut">
              <a:rPr lang="de-DE"/>
              <a:pPr>
                <a:defRPr/>
              </a:pPr>
              <a:t>21.05.2013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E0DB5-E418-4CD7-B924-EDB504FE4F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03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52CF7D9-D0BE-4A59-9DB2-5E42983E9717}" type="datetimeFigureOut">
              <a:rPr lang="de-DE" smtClean="0"/>
              <a:pPr>
                <a:defRPr/>
              </a:pPr>
              <a:t>21.05.2013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2196427-9833-472B-8622-50EBB4003D9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5496" y="455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j-lt"/>
              </a:rPr>
              <a:t>“On the way to Oaxaca” Workshop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496" y="6300609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+mj-lt"/>
              </a:rPr>
              <a:t>Matthias Ripp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+mj-lt"/>
              </a:rPr>
              <a:t>World Heritage Coordinator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" y="522040"/>
            <a:ext cx="9144000" cy="249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692"/>
            <a:ext cx="9144000" cy="290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7092280" y="6423719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+mj-lt"/>
              </a:rPr>
              <a:t>Cordoba – 05.06.2013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251844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solidFill>
                  <a:schemeClr val="bg1"/>
                </a:solidFill>
                <a:latin typeface="+mj-lt"/>
              </a:rPr>
              <a:t>UNESCO World Heritage Site</a:t>
            </a:r>
          </a:p>
          <a:p>
            <a:pPr algn="ctr"/>
            <a:r>
              <a:rPr lang="en-GB" sz="3000" b="1" dirty="0" smtClean="0">
                <a:solidFill>
                  <a:schemeClr val="bg1"/>
                </a:solidFill>
                <a:latin typeface="+mj-lt"/>
              </a:rPr>
              <a:t>„Old Town of Regensburg with Stadtamhof”</a:t>
            </a:r>
          </a:p>
          <a:p>
            <a:pPr algn="ctr"/>
            <a:endParaRPr lang="en-GB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000" b="1" dirty="0" smtClean="0">
                <a:solidFill>
                  <a:schemeClr val="bg1"/>
                </a:solidFill>
                <a:latin typeface="+mj-lt"/>
              </a:rPr>
              <a:t>The Management Plan Project</a:t>
            </a:r>
            <a:endParaRPr lang="en-GB" sz="3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78944" y="1477920"/>
            <a:ext cx="1887288" cy="14773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World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Heritage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Dialogue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2843808" cy="18956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84" y="3693368"/>
            <a:ext cx="2843808" cy="18958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93368"/>
            <a:ext cx="2843808" cy="18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75856" y="2672333"/>
            <a:ext cx="2592288" cy="14773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Needs of the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inhabitants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identified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664295" cy="399644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2776"/>
            <a:ext cx="2664296" cy="39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32656"/>
            <a:ext cx="2376263" cy="15841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43" y="332656"/>
            <a:ext cx="2376263" cy="15841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4664"/>
            <a:ext cx="2375147" cy="15841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42" y="2609760"/>
            <a:ext cx="2376265" cy="1584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60"/>
            <a:ext cx="2376823" cy="15841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869160"/>
            <a:ext cx="2376823" cy="15841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28" y="4869160"/>
            <a:ext cx="2376264" cy="15841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9" y="2583325"/>
            <a:ext cx="2376823" cy="15841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18080" r="32675" b="16500"/>
          <a:stretch/>
        </p:blipFill>
        <p:spPr>
          <a:xfrm>
            <a:off x="3426005" y="2294577"/>
            <a:ext cx="2230341" cy="22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19333" r="34999" b="38834"/>
          <a:stretch/>
        </p:blipFill>
        <p:spPr>
          <a:xfrm>
            <a:off x="251520" y="2221830"/>
            <a:ext cx="4248150" cy="23907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2" t="10046" r="8305" b="5005"/>
          <a:stretch/>
        </p:blipFill>
        <p:spPr bwMode="auto">
          <a:xfrm>
            <a:off x="5387280" y="1340768"/>
            <a:ext cx="3505200" cy="415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716016" y="32325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Bradley Hand ITC" pitchFamily="66" charset="0"/>
                <a:cs typeface="Calibri"/>
              </a:rPr>
              <a:t>→</a:t>
            </a:r>
            <a:endParaRPr lang="de-DE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57508" y="548680"/>
            <a:ext cx="296474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</a:rPr>
              <a:t>Field of action – Tangible cultural heritage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0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2917393"/>
            <a:ext cx="233975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Management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system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6000" r="27500" b="13167"/>
          <a:stretch/>
        </p:blipFill>
        <p:spPr>
          <a:xfrm>
            <a:off x="3419872" y="1686911"/>
            <a:ext cx="50673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764704"/>
            <a:ext cx="2735288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Implementation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966" r="25452" b="10919"/>
          <a:stretch/>
        </p:blipFill>
        <p:spPr bwMode="auto">
          <a:xfrm>
            <a:off x="3347864" y="2348880"/>
            <a:ext cx="5419725" cy="374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75354" y="1556792"/>
            <a:ext cx="296474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</a:rPr>
              <a:t>Field of action – Environment and leisure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80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15816" y="338172"/>
            <a:ext cx="5868144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Harmony between the heritage,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the living city</a:t>
            </a:r>
            <a:r>
              <a:rPr lang="en-GB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000" dirty="0" smtClean="0">
                <a:solidFill>
                  <a:schemeClr val="bg1"/>
                </a:solidFill>
                <a:latin typeface="+mj-lt"/>
              </a:rPr>
              <a:t>and the inhabitants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8315" r="46271" b="5876"/>
          <a:stretch/>
        </p:blipFill>
        <p:spPr bwMode="auto">
          <a:xfrm>
            <a:off x="395536" y="1988840"/>
            <a:ext cx="3672408" cy="450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367516" y="4042308"/>
            <a:ext cx="296474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</a:rPr>
              <a:t>Field of action – Housing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3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31640" y="3163034"/>
            <a:ext cx="6500614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35% of the actions carried out in 1 year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05422" cy="27363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99" y="3861048"/>
            <a:ext cx="4100473" cy="273300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8"/>
            <a:ext cx="3816424" cy="273369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8612" r="17198" b="16285"/>
          <a:stretch/>
        </p:blipFill>
        <p:spPr bwMode="auto">
          <a:xfrm>
            <a:off x="323528" y="3850332"/>
            <a:ext cx="3876055" cy="27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6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771800" y="3163034"/>
            <a:ext cx="3706738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1. Integrated approach 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7504" y="116632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  <a:latin typeface="+mj-lt"/>
              </a:rPr>
              <a:t>Success factors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3933056"/>
            <a:ext cx="3923928" cy="26159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8992"/>
            <a:ext cx="3923929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267744" y="1196752"/>
            <a:ext cx="4535488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2. Action-based orientation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t="8986" r="25834" b="6393"/>
          <a:stretch/>
        </p:blipFill>
        <p:spPr bwMode="auto">
          <a:xfrm>
            <a:off x="3822685" y="2447156"/>
            <a:ext cx="5059032" cy="41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116632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  <a:latin typeface="+mj-lt"/>
              </a:rPr>
              <a:t>Success factors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5931039"/>
            <a:ext cx="316835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</a:rPr>
              <a:t>Field of action – Awareness raising and research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4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07704" y="1362834"/>
            <a:ext cx="5436604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Regensburg World Heritage Site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29762" y="2730986"/>
            <a:ext cx="4392488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Management Plan project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00881" y="4171146"/>
            <a:ext cx="2250250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HerO project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0751" y="5611306"/>
            <a:ext cx="4590510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Outcomes of the experience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7504" y="116632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  <a:latin typeface="+mj-lt"/>
              </a:rPr>
              <a:t>Contents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11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788024" y="2723727"/>
            <a:ext cx="2664296" cy="14773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3. Participatory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preparation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process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5" descr="Faltblatt_Druck_p1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78" y="1203379"/>
            <a:ext cx="2203450" cy="451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116632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  <a:latin typeface="+mj-lt"/>
              </a:rPr>
              <a:t>Success factors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80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27584" y="2916362"/>
            <a:ext cx="233975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4. Continual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improvement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7504" y="116632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  <a:latin typeface="+mj-lt"/>
              </a:rPr>
              <a:t>Success factors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24009" r="12824" b="22080"/>
          <a:stretch/>
        </p:blipFill>
        <p:spPr bwMode="auto">
          <a:xfrm>
            <a:off x="4211960" y="1484784"/>
            <a:ext cx="4077395" cy="387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3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-36512" y="200683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Perspective of the Management Plan</a:t>
            </a:r>
          </a:p>
          <a:p>
            <a:pPr algn="ctr"/>
            <a:endParaRPr lang="en-GB" sz="3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↓</a:t>
            </a:r>
          </a:p>
          <a:p>
            <a:pPr algn="ctr"/>
            <a:endParaRPr lang="en-GB" sz="3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HerO Project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(Heritage as Opportunity)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20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45679" y="397113"/>
            <a:ext cx="208823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000" dirty="0" smtClean="0">
                <a:solidFill>
                  <a:schemeClr val="bg1"/>
                </a:solidFill>
                <a:latin typeface="+mj-lt"/>
              </a:rPr>
              <a:t>URBACT II Project</a:t>
            </a:r>
            <a:endParaRPr lang="de-DE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68144" y="396566"/>
            <a:ext cx="2736304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Network of 9 European cities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910901" y="3760323"/>
            <a:ext cx="2556284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Historic urban landscapes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92682" y="5509681"/>
            <a:ext cx="219272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April 2008 – July 2011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4800" r="8634" b="1045"/>
          <a:stretch/>
        </p:blipFill>
        <p:spPr>
          <a:xfrm>
            <a:off x="545679" y="2010966"/>
            <a:ext cx="4896544" cy="45143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12" y="2082974"/>
            <a:ext cx="2144368" cy="9859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29782"/>
            <a:ext cx="1688667" cy="7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897640"/>
            <a:ext cx="3491880" cy="19389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To strengthen the attractiveness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and competitiveness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of historic towns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3707904" cy="27809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032" y="467380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Vilnius (</a:t>
            </a:r>
            <a:r>
              <a:rPr lang="en-GB" b="1" dirty="0" smtClean="0">
                <a:latin typeface="+mj-lt"/>
              </a:rPr>
              <a:t>Lithuania</a:t>
            </a:r>
            <a:r>
              <a:rPr lang="de-DE" b="1" dirty="0" smtClean="0">
                <a:latin typeface="+mj-lt"/>
              </a:rPr>
              <a:t>)</a:t>
            </a:r>
            <a:endParaRPr lang="de-DE" b="1" dirty="0"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3707904" cy="24719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60032" y="6011996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Valletta (Malta)</a:t>
            </a:r>
            <a:endParaRPr lang="de-DE" b="1" dirty="0">
              <a:latin typeface="+mj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9" y="3855940"/>
            <a:ext cx="3707904" cy="248215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4639" y="3861048"/>
            <a:ext cx="369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  <a:latin typeface="+mj-lt"/>
              </a:rPr>
              <a:t>Sighi</a:t>
            </a:r>
            <a:r>
              <a:rPr lang="de-DE" b="1" dirty="0" err="1" smtClean="0">
                <a:solidFill>
                  <a:schemeClr val="bg1"/>
                </a:solidFill>
                <a:latin typeface="Calibri"/>
                <a:cs typeface="Calibri"/>
              </a:rPr>
              <a:t>ş</a:t>
            </a:r>
            <a:r>
              <a:rPr lang="de-DE" b="1" dirty="0" err="1" smtClean="0">
                <a:solidFill>
                  <a:schemeClr val="bg1"/>
                </a:solidFill>
                <a:latin typeface="+mj-lt"/>
                <a:cs typeface="Calibri"/>
              </a:rPr>
              <a:t>oara</a:t>
            </a:r>
            <a:r>
              <a:rPr lang="de-DE" b="1" dirty="0" smtClean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de-DE" b="1" dirty="0" smtClean="0">
                <a:solidFill>
                  <a:schemeClr val="bg1"/>
                </a:solidFill>
                <a:latin typeface="+mj-lt"/>
                <a:cs typeface="Calibri"/>
              </a:rPr>
              <a:t>(Romania)</a:t>
            </a:r>
            <a:endParaRPr lang="de-DE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15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881153" y="338752"/>
            <a:ext cx="172819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Visual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integrity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32040" y="5411143"/>
            <a:ext cx="280831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Multifunctional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area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91" y="5085184"/>
            <a:ext cx="2489745" cy="166758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00375" y="5065439"/>
            <a:ext cx="249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latin typeface="+mj-lt"/>
              </a:rPr>
              <a:t>Poitiers (France)</a:t>
            </a:r>
            <a:endParaRPr lang="de-DE" sz="1400" b="1" dirty="0">
              <a:latin typeface="+mj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74" y="3573016"/>
            <a:ext cx="2223443" cy="166758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48064" y="4717378"/>
            <a:ext cx="735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Naples (Italy)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78" y="3356992"/>
            <a:ext cx="2629565" cy="166758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64270" y="4509120"/>
            <a:ext cx="90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Lublin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(Poland)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56" y="1844824"/>
            <a:ext cx="2136677" cy="166758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220072" y="2989186"/>
            <a:ext cx="21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Liverpool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(United Kingdom)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87" y="116632"/>
            <a:ext cx="2222501" cy="166758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660232" y="548680"/>
            <a:ext cx="910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Graz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(Austria)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63" y="1617402"/>
            <a:ext cx="2501373" cy="166758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494562" y="1609055"/>
            <a:ext cx="250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latin typeface="+mj-lt"/>
              </a:rPr>
              <a:t>Regensburg (Germany)</a:t>
            </a:r>
            <a:endParaRPr lang="de-DE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85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188640"/>
            <a:ext cx="3600400" cy="264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t="8372" r="29901" b="3660"/>
          <a:stretch/>
        </p:blipFill>
        <p:spPr bwMode="auto">
          <a:xfrm>
            <a:off x="5851883" y="188640"/>
            <a:ext cx="2104493" cy="299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8280" r="29802" b="3653"/>
          <a:stretch/>
        </p:blipFill>
        <p:spPr bwMode="auto">
          <a:xfrm rot="1521432">
            <a:off x="5260927" y="3946597"/>
            <a:ext cx="1747192" cy="246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t="9384" r="29899" b="5446"/>
          <a:stretch/>
        </p:blipFill>
        <p:spPr bwMode="auto">
          <a:xfrm rot="20485218">
            <a:off x="2025741" y="3993178"/>
            <a:ext cx="1765549" cy="245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4" t="8692" r="29814" b="3987"/>
          <a:stretch/>
        </p:blipFill>
        <p:spPr bwMode="auto">
          <a:xfrm>
            <a:off x="3662527" y="3737164"/>
            <a:ext cx="1736154" cy="24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6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11960" y="1988840"/>
            <a:ext cx="4463480" cy="286232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Guidebook</a:t>
            </a:r>
          </a:p>
          <a:p>
            <a:pPr algn="ctr"/>
            <a:endParaRPr lang="en-GB" sz="30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↓</a:t>
            </a:r>
          </a:p>
          <a:p>
            <a:pPr algn="ctr"/>
            <a:endParaRPr lang="en-GB" sz="30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Integrated and innovative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management strategies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8731" r="32738" b="11650"/>
          <a:stretch/>
        </p:blipFill>
        <p:spPr bwMode="auto">
          <a:xfrm>
            <a:off x="467544" y="1132044"/>
            <a:ext cx="3240360" cy="457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3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10029" r="15239" b="11938"/>
          <a:stretch/>
        </p:blipFill>
        <p:spPr bwMode="auto">
          <a:xfrm>
            <a:off x="926257" y="896541"/>
            <a:ext cx="724614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7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92696" y="2730986"/>
            <a:ext cx="7758608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To start a heritag</a:t>
            </a:r>
            <a:r>
              <a:rPr lang="en-GB" sz="3000" dirty="0">
                <a:solidFill>
                  <a:schemeClr val="bg1"/>
                </a:solidFill>
                <a:latin typeface="+mj-lt"/>
              </a:rPr>
              <a:t>e</a:t>
            </a:r>
            <a:r>
              <a:rPr lang="en-GB" sz="3000" dirty="0" smtClean="0">
                <a:solidFill>
                  <a:schemeClr val="bg1"/>
                </a:solidFill>
                <a:latin typeface="+mj-lt"/>
              </a:rPr>
              <a:t>-based development approach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86762" y="3573016"/>
            <a:ext cx="6570476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Groundwork for using funding sources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3528392" cy="235170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49" y="188641"/>
            <a:ext cx="3707867" cy="23517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3096"/>
            <a:ext cx="3528392" cy="23517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00" y="4293096"/>
            <a:ext cx="3527563" cy="23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94077" y="548680"/>
            <a:ext cx="2563983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000" dirty="0" smtClean="0">
                <a:solidFill>
                  <a:schemeClr val="bg1"/>
                </a:solidFill>
                <a:latin typeface="+mj-lt"/>
              </a:rPr>
              <a:t>2000 </a:t>
            </a:r>
            <a:r>
              <a:rPr lang="en-GB" sz="3000" dirty="0" smtClean="0">
                <a:solidFill>
                  <a:schemeClr val="bg1"/>
                </a:solidFill>
                <a:latin typeface="+mj-lt"/>
              </a:rPr>
              <a:t>year-old</a:t>
            </a:r>
            <a:r>
              <a:rPr lang="de-DE" sz="30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town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14073" y="2341329"/>
            <a:ext cx="1944216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Inscription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in 2006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70057" y="3429000"/>
            <a:ext cx="2232248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Site of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183 hectares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59945" y="4831992"/>
            <a:ext cx="2232248" cy="14773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1,000 architectural monuments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8172" r="18964" b="10922"/>
          <a:stretch/>
        </p:blipFill>
        <p:spPr bwMode="auto">
          <a:xfrm>
            <a:off x="956202" y="2276872"/>
            <a:ext cx="3039734" cy="2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80" y="4569952"/>
            <a:ext cx="3271002" cy="21725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6581"/>
            <a:ext cx="3108283" cy="2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096283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A model methodology</a:t>
            </a:r>
          </a:p>
          <a:p>
            <a:pPr algn="ctr"/>
            <a:endParaRPr lang="en-GB" sz="3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  <a:cs typeface="Calibri"/>
              </a:rPr>
              <a:t>→ </a:t>
            </a:r>
            <a:r>
              <a:rPr lang="en-GB" sz="3000" b="1" dirty="0" smtClean="0">
                <a:solidFill>
                  <a:schemeClr val="bg1"/>
                </a:solidFill>
                <a:latin typeface="+mj-lt"/>
                <a:cs typeface="Calibri"/>
              </a:rPr>
              <a:t>tested</a:t>
            </a:r>
            <a:r>
              <a:rPr lang="en-GB" sz="3000" dirty="0" smtClean="0">
                <a:solidFill>
                  <a:schemeClr val="bg1"/>
                </a:solidFill>
                <a:latin typeface="+mj-lt"/>
                <a:cs typeface="Calibri"/>
              </a:rPr>
              <a:t> in 9 European cities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  <a:cs typeface="Calibri"/>
              </a:rPr>
              <a:t>→ </a:t>
            </a:r>
            <a:r>
              <a:rPr lang="en-GB" sz="3000" b="1" dirty="0" smtClean="0">
                <a:solidFill>
                  <a:schemeClr val="bg1"/>
                </a:solidFill>
                <a:latin typeface="+mj-lt"/>
                <a:cs typeface="Calibri"/>
              </a:rPr>
              <a:t>used</a:t>
            </a:r>
            <a:r>
              <a:rPr lang="en-GB" sz="3000" dirty="0" smtClean="0">
                <a:solidFill>
                  <a:schemeClr val="bg1"/>
                </a:solidFill>
                <a:latin typeface="+mj-lt"/>
                <a:cs typeface="Calibri"/>
              </a:rPr>
              <a:t> by 25 cities world-wide</a:t>
            </a:r>
          </a:p>
          <a:p>
            <a:pPr algn="ctr"/>
            <a:endParaRPr lang="en-GB" sz="3000" dirty="0">
              <a:solidFill>
                <a:schemeClr val="bg1"/>
              </a:solidFill>
              <a:latin typeface="+mj-lt"/>
              <a:cs typeface="Calibri"/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  <a:cs typeface="Calibri"/>
              </a:rPr>
              <a:t>→ Factors of </a:t>
            </a:r>
            <a:r>
              <a:rPr lang="en-GB" sz="3000" b="1" dirty="0" smtClean="0">
                <a:solidFill>
                  <a:schemeClr val="bg1"/>
                </a:solidFill>
                <a:latin typeface="+mj-lt"/>
                <a:cs typeface="Calibri"/>
              </a:rPr>
              <a:t>success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cs typeface="Calibri"/>
              </a:rPr>
              <a:t>* Integrated approach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cs typeface="Calibri"/>
              </a:rPr>
              <a:t>* Action-based orientation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cs typeface="Calibri"/>
              </a:rPr>
              <a:t>* Participatory preparation process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  <a:cs typeface="Calibri"/>
              </a:rPr>
              <a:t>* Continual improvement</a:t>
            </a:r>
          </a:p>
        </p:txBody>
      </p:sp>
    </p:spTree>
    <p:extLst>
      <p:ext uri="{BB962C8B-B14F-4D97-AF65-F5344CB8AC3E}">
        <p14:creationId xmlns:p14="http://schemas.microsoft.com/office/powerpoint/2010/main" val="41561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2108" y="4877215"/>
            <a:ext cx="3203848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Centre of European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political power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508104" y="3003054"/>
            <a:ext cx="2771800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Medieval centre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of trade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4056" y="734288"/>
            <a:ext cx="4139952" cy="14773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The only authentically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preserved medieval town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in Germany 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1000"/>
            <a:ext cx="3275856" cy="21839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2418933"/>
            <a:ext cx="3275856" cy="21839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4293096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43608" y="2069933"/>
            <a:ext cx="2519772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Fundamental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basis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2" y="5130477"/>
            <a:ext cx="8784976" cy="153888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900" b="1" i="1" dirty="0">
                <a:solidFill>
                  <a:schemeClr val="bg1"/>
                </a:solidFill>
                <a:latin typeface="+mj-lt"/>
              </a:rPr>
              <a:t>“§108. </a:t>
            </a:r>
            <a:r>
              <a:rPr lang="en-GB" sz="1900" i="1" dirty="0">
                <a:solidFill>
                  <a:schemeClr val="bg1"/>
                </a:solidFill>
                <a:latin typeface="+mj-lt"/>
              </a:rPr>
              <a:t>Each nominated property should have an appropriate management plan or other documented management system which should specify how the outstanding universal value of a property should be preserved, preferably through participatory means.“</a:t>
            </a: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83968" y="614614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/>
                </a:solidFill>
                <a:latin typeface="+mj-lt"/>
              </a:rPr>
              <a:t>Operational Guidelines for the Implementation </a:t>
            </a:r>
            <a:endParaRPr lang="en-GB" sz="1400" i="1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GB" sz="1400" i="1" dirty="0" smtClean="0">
                <a:solidFill>
                  <a:schemeClr val="bg1"/>
                </a:solidFill>
                <a:latin typeface="+mj-lt"/>
              </a:rPr>
              <a:t>of </a:t>
            </a:r>
            <a:r>
              <a:rPr lang="en-GB" sz="1400" i="1" dirty="0">
                <a:solidFill>
                  <a:schemeClr val="bg1"/>
                </a:solidFill>
                <a:latin typeface="+mj-lt"/>
              </a:rPr>
              <a:t>the World Heritage Convention</a:t>
            </a:r>
            <a:endParaRPr lang="de-DE" sz="14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2" t="8418" r="29989" b="3464"/>
          <a:stretch/>
        </p:blipFill>
        <p:spPr bwMode="auto">
          <a:xfrm>
            <a:off x="5004048" y="315888"/>
            <a:ext cx="3152775" cy="449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21625" y="2924944"/>
            <a:ext cx="6507596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To keep a balance between preservation and development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08" y="4041237"/>
            <a:ext cx="3942184" cy="262812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1" y="188640"/>
            <a:ext cx="3942184" cy="26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873733" y="685145"/>
            <a:ext cx="3239344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Preservation of the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cultural assets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43023" y="5157192"/>
            <a:ext cx="2905309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Promotion of the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city’s vibrancy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0" t="12256" r="13937" b="11647"/>
          <a:stretch/>
        </p:blipFill>
        <p:spPr bwMode="auto">
          <a:xfrm>
            <a:off x="683568" y="1124744"/>
            <a:ext cx="2808312" cy="464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78" y="2115241"/>
            <a:ext cx="3934054" cy="26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23581" y="3163034"/>
            <a:ext cx="3060587" cy="55399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A range of actors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6" y="116631"/>
            <a:ext cx="4104704" cy="2736137"/>
          </a:xfrm>
          <a:prstGeom prst="rect">
            <a:avLst/>
          </a:prstGeom>
        </p:spPr>
      </p:pic>
      <p:pic>
        <p:nvPicPr>
          <p:cNvPr id="4" name="Picture 34" descr="Timeline of proc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728" y="4067894"/>
            <a:ext cx="4104704" cy="2625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4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21296" y="662280"/>
            <a:ext cx="3096344" cy="10156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Management Plan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  <a:latin typeface="+mj-lt"/>
              </a:rPr>
              <a:t>Work Group</a:t>
            </a:r>
            <a:endParaRPr lang="en-GB" sz="3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69696"/>
            <a:ext cx="3059832" cy="22948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3" y="381001"/>
            <a:ext cx="3059831" cy="20398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427984" y="2708919"/>
            <a:ext cx="4248471" cy="364715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de-DE" sz="1100" dirty="0" smtClean="0">
                <a:solidFill>
                  <a:schemeClr val="bg1"/>
                </a:solidFill>
                <a:latin typeface="+mj-lt"/>
              </a:rPr>
              <a:t>Aktionsgemeinschaft Altstadt </a:t>
            </a:r>
            <a:r>
              <a:rPr lang="en-GB" sz="1100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. V.,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The Records and Conservation Office,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Office for Urban Development,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Office of Business Development,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Building Office,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Bavarian State Conservation Office,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Bavarian State for Business, </a:t>
            </a:r>
            <a:r>
              <a:rPr lang="en-GB" sz="1100" dirty="0" smtClean="0">
                <a:solidFill>
                  <a:schemeClr val="bg1"/>
                </a:solidFill>
                <a:latin typeface="+mj-lt"/>
              </a:rPr>
              <a:t>Infrastructure, Transport 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and Technology,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Main Press and Public Relations Dept.,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IHK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Regensburg (Chamber of Trade and Industry),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Cultural Office,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Oberste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Baubehörde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im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Bayerischen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100" dirty="0" err="1" smtClean="0">
                <a:solidFill>
                  <a:schemeClr val="bg1"/>
                </a:solidFill>
                <a:latin typeface="+mj-lt"/>
              </a:rPr>
              <a:t>Staatsministerium</a:t>
            </a:r>
            <a:r>
              <a:rPr lang="en-GB" sz="1100" dirty="0" smtClean="0">
                <a:solidFill>
                  <a:schemeClr val="bg1"/>
                </a:solidFill>
                <a:latin typeface="+mj-lt"/>
              </a:rPr>
              <a:t> des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Innern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(State Building Authority, Bavarian Ministry </a:t>
            </a:r>
            <a:r>
              <a:rPr lang="en-GB" sz="1100" dirty="0" smtClean="0">
                <a:solidFill>
                  <a:schemeClr val="bg1"/>
                </a:solidFill>
                <a:latin typeface="+mj-lt"/>
              </a:rPr>
              <a:t>of the 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Interior),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Environment and Legal Office,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Regensburg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Tourismus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GmbH,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Oberpfalz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Government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Stadtmarketing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Regensburg (City Marketing Assoc.),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Stadtplanungsamt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(City Planning Office),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Welterbe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Kulturfonds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Regensburg – die </a:t>
            </a:r>
            <a:r>
              <a:rPr lang="en-GB" sz="1100" dirty="0" err="1">
                <a:solidFill>
                  <a:schemeClr val="bg1"/>
                </a:solidFill>
                <a:latin typeface="+mj-lt"/>
              </a:rPr>
              <a:t>Förderer</a:t>
            </a:r>
            <a:r>
              <a:rPr lang="en-GB" sz="1100" dirty="0">
                <a:solidFill>
                  <a:schemeClr val="bg1"/>
                </a:solidFill>
                <a:latin typeface="+mj-lt"/>
              </a:rPr>
              <a:t> e. V.,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World Heritage co-ordination committee and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• One male and one female representative from among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+mj-lt"/>
              </a:rPr>
              <a:t>the inhabitants.</a:t>
            </a:r>
          </a:p>
        </p:txBody>
      </p:sp>
    </p:spTree>
    <p:extLst>
      <p:ext uri="{BB962C8B-B14F-4D97-AF65-F5344CB8AC3E}">
        <p14:creationId xmlns:p14="http://schemas.microsoft.com/office/powerpoint/2010/main" val="11391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514</Words>
  <Application>Microsoft Office PowerPoint</Application>
  <PresentationFormat>Bildschirmpräsentation (4:3)</PresentationFormat>
  <Paragraphs>137</Paragraphs>
  <Slides>30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blank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Regensburg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Dumas, Astrid</dc:creator>
  <cp:lastModifiedBy>Dumas, Astrid</cp:lastModifiedBy>
  <cp:revision>158</cp:revision>
  <dcterms:created xsi:type="dcterms:W3CDTF">2013-05-16T07:13:57Z</dcterms:created>
  <dcterms:modified xsi:type="dcterms:W3CDTF">2013-05-21T10:07:34Z</dcterms:modified>
</cp:coreProperties>
</file>