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0" r:id="rId4"/>
    <p:sldId id="258" r:id="rId5"/>
    <p:sldId id="259" r:id="rId6"/>
    <p:sldId id="261" r:id="rId7"/>
    <p:sldId id="265" r:id="rId8"/>
    <p:sldId id="262" r:id="rId9"/>
    <p:sldId id="269" r:id="rId10"/>
    <p:sldId id="263" r:id="rId11"/>
    <p:sldId id="270" r:id="rId12"/>
    <p:sldId id="268" r:id="rId13"/>
    <p:sldId id="266" r:id="rId14"/>
    <p:sldId id="271" r:id="rId15"/>
    <p:sldId id="272" r:id="rId16"/>
    <p:sldId id="273" r:id="rId17"/>
    <p:sldId id="274" r:id="rId18"/>
    <p:sldId id="275" r:id="rId19"/>
    <p:sldId id="264" r:id="rId20"/>
    <p:sldId id="267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11" Type="http://schemas.openxmlformats.org/officeDocument/2006/relationships/image" Target="../media/image60.wmf"/><Relationship Id="rId5" Type="http://schemas.openxmlformats.org/officeDocument/2006/relationships/image" Target="../media/image54.wmf"/><Relationship Id="rId10" Type="http://schemas.openxmlformats.org/officeDocument/2006/relationships/image" Target="../media/image59.wmf"/><Relationship Id="rId4" Type="http://schemas.openxmlformats.org/officeDocument/2006/relationships/image" Target="../media/image53.wmf"/><Relationship Id="rId9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FEB77-5565-43FD-85ED-839C768A2189}" type="datetimeFigureOut">
              <a:rPr lang="pt-PT" smtClean="0"/>
              <a:t>03-06-2013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ED05C-CC6C-4C0C-B23D-B4CD640E002D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1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10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11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12</a:t>
            </a:fld>
            <a:endParaRPr 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14</a:t>
            </a:fld>
            <a:endParaRPr lang="pt-P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15</a:t>
            </a:fld>
            <a:endParaRPr lang="pt-P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16</a:t>
            </a:fld>
            <a:endParaRPr lang="pt-P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17</a:t>
            </a:fld>
            <a:endParaRPr lang="pt-P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18</a:t>
            </a:fld>
            <a:endParaRPr lang="pt-P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19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2</a:t>
            </a:fld>
            <a:endParaRPr lang="pt-P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20</a:t>
            </a:fld>
            <a:endParaRPr lang="pt-P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21</a:t>
            </a:fld>
            <a:endParaRPr lang="pt-P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22</a:t>
            </a:fld>
            <a:endParaRPr lang="pt-P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23</a:t>
            </a:fld>
            <a:endParaRPr lang="pt-P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24</a:t>
            </a:fld>
            <a:endParaRPr lang="pt-P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25</a:t>
            </a:fld>
            <a:endParaRPr lang="pt-P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26</a:t>
            </a:fld>
            <a:endParaRPr lang="pt-P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27</a:t>
            </a:fld>
            <a:endParaRPr lang="pt-P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28</a:t>
            </a:fld>
            <a:endParaRPr lang="pt-P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29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30</a:t>
            </a:fld>
            <a:endParaRPr lang="pt-P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31</a:t>
            </a:fld>
            <a:endParaRPr lang="pt-P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32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8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ED05C-CC6C-4C0C-B23D-B4CD640E002D}" type="slidenum">
              <a:rPr lang="pt-PT" smtClean="0"/>
              <a:t>9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 advClick="0" advTm="30000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 advClick="0" advTm="30000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 advClick="0" advTm="30000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 advClick="0" advTm="30000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 advClick="0" advTm="30000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 advClick="0" advTm="30000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 advClick="0" advTm="30000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 advClick="0" advTm="3000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 advClick="0" advTm="30000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 advClick="0" advTm="30000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 advClick="0" advTm="30000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2AE40-E325-410E-BFC3-436CDAF6B7E1}" type="datetimeFigureOut">
              <a:rPr lang="pt-PT" smtClean="0"/>
              <a:pPr/>
              <a:t>03-06-2013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0"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1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NESCO_WHC_Logo.jpg"/>
          <p:cNvPicPr>
            <a:picLocks noChangeAspect="1"/>
          </p:cNvPicPr>
          <p:nvPr/>
        </p:nvPicPr>
        <p:blipFill>
          <a:blip r:embed="rId3" cstate="print">
            <a:lum bright="93000" contrast="-70000"/>
          </a:blip>
          <a:srcRect l="7480"/>
          <a:stretch>
            <a:fillRect/>
          </a:stretch>
        </p:blipFill>
        <p:spPr>
          <a:xfrm>
            <a:off x="6444208" y="0"/>
            <a:ext cx="2699792" cy="3015313"/>
          </a:xfrm>
          <a:prstGeom prst="rect">
            <a:avLst/>
          </a:prstGeom>
        </p:spPr>
      </p:pic>
      <p:pic>
        <p:nvPicPr>
          <p:cNvPr id="9" name="Imagem 8" descr="VC0Q5223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91" b="53414"/>
          <a:stretch>
            <a:fillRect/>
          </a:stretch>
        </p:blipFill>
        <p:spPr>
          <a:xfrm>
            <a:off x="19575" y="4221088"/>
            <a:ext cx="9124425" cy="263691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760755" y="1645856"/>
            <a:ext cx="5203733" cy="240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3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ÉVORA´S</a:t>
            </a:r>
            <a:r>
              <a:rPr kumimoji="0" lang="pt-PT" sz="4000" b="0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4400" b="0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PUBLIC USE PLAN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4400" b="0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200" b="0" u="none" strike="noStrike" cap="small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On the </a:t>
            </a:r>
            <a:r>
              <a:rPr kumimoji="0" lang="pt-PT" sz="1200" b="0" u="none" strike="noStrike" cap="small" normalizeH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Way</a:t>
            </a:r>
            <a:r>
              <a:rPr kumimoji="0" lang="pt-PT" sz="1200" b="0" u="none" strike="noStrike" cap="small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to Oaxaca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5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Córdoba, </a:t>
            </a:r>
            <a:r>
              <a:rPr kumimoji="0" lang="pt-PT" sz="1050" b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June</a:t>
            </a:r>
            <a:r>
              <a:rPr kumimoji="0" lang="pt-PT" sz="105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 4/6 </a:t>
            </a:r>
          </a:p>
        </p:txBody>
      </p:sp>
      <p:cxnSp>
        <p:nvCxnSpPr>
          <p:cNvPr id="5" name="Conexão recta 4"/>
          <p:cNvCxnSpPr/>
          <p:nvPr/>
        </p:nvCxnSpPr>
        <p:spPr>
          <a:xfrm>
            <a:off x="0" y="4221088"/>
            <a:ext cx="3347864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PERFIL-Model.jpg"/>
          <p:cNvPicPr>
            <a:picLocks noChangeAspect="1"/>
          </p:cNvPicPr>
          <p:nvPr/>
        </p:nvPicPr>
        <p:blipFill>
          <a:blip r:embed="rId5" cstate="print"/>
          <a:srcRect b="7834"/>
          <a:stretch>
            <a:fillRect/>
          </a:stretch>
        </p:blipFill>
        <p:spPr>
          <a:xfrm>
            <a:off x="3347864" y="3699047"/>
            <a:ext cx="3600400" cy="522041"/>
          </a:xfrm>
          <a:prstGeom prst="rect">
            <a:avLst/>
          </a:prstGeom>
        </p:spPr>
      </p:pic>
      <p:cxnSp>
        <p:nvCxnSpPr>
          <p:cNvPr id="7" name="Conexão recta 6"/>
          <p:cNvCxnSpPr/>
          <p:nvPr/>
        </p:nvCxnSpPr>
        <p:spPr>
          <a:xfrm>
            <a:off x="6948264" y="4161600"/>
            <a:ext cx="2195736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4149458" y="2636912"/>
            <a:ext cx="854590" cy="954465"/>
          </a:xfrm>
          <a:prstGeom prst="rect">
            <a:avLst/>
          </a:prstGeom>
        </p:spPr>
      </p:pic>
      <p:cxnSp>
        <p:nvCxnSpPr>
          <p:cNvPr id="12" name="Conexão recta 11"/>
          <p:cNvCxnSpPr/>
          <p:nvPr/>
        </p:nvCxnSpPr>
        <p:spPr>
          <a:xfrm flipV="1">
            <a:off x="457200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4572001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 descr="SDC104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944" y="274996"/>
            <a:ext cx="3816000" cy="254527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 descr="SDC10478.JPG"/>
          <p:cNvPicPr>
            <a:picLocks noChangeAspect="1"/>
          </p:cNvPicPr>
          <p:nvPr/>
        </p:nvPicPr>
        <p:blipFill>
          <a:blip r:embed="rId5" cstate="print"/>
          <a:srcRect l="1605" r="11709" b="2479"/>
          <a:stretch>
            <a:fillRect/>
          </a:stretch>
        </p:blipFill>
        <p:spPr>
          <a:xfrm>
            <a:off x="5076056" y="116632"/>
            <a:ext cx="3888432" cy="58326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 descr="P41200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944" y="3221600"/>
            <a:ext cx="3816000" cy="25836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ângulo 14"/>
          <p:cNvSpPr/>
          <p:nvPr/>
        </p:nvSpPr>
        <p:spPr>
          <a:xfrm>
            <a:off x="0" y="548680"/>
            <a:ext cx="9144000" cy="216024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95536" y="671790"/>
            <a:ext cx="87484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WHAT IS “PUBLIC USE”?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Touristic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,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educational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,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interpretative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,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recreational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,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investigative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uses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heritage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resources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20" name="Conexão recta 19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9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xão recta 4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5877650" y="2204864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6300192" y="0"/>
            <a:ext cx="0" cy="213285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6300192" y="3212976"/>
            <a:ext cx="0" cy="30243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SDC118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9992" y="116632"/>
            <a:ext cx="2592288" cy="194421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SDC11829.JPG"/>
          <p:cNvPicPr>
            <a:picLocks noChangeAspect="1"/>
          </p:cNvPicPr>
          <p:nvPr/>
        </p:nvPicPr>
        <p:blipFill>
          <a:blip r:embed="rId5" cstate="print"/>
          <a:srcRect l="30777" r="1871"/>
          <a:stretch>
            <a:fillRect/>
          </a:stretch>
        </p:blipFill>
        <p:spPr>
          <a:xfrm>
            <a:off x="6444208" y="3140968"/>
            <a:ext cx="2592288" cy="288664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P4120078.JPG"/>
          <p:cNvPicPr>
            <a:picLocks noChangeAspect="1"/>
          </p:cNvPicPr>
          <p:nvPr/>
        </p:nvPicPr>
        <p:blipFill>
          <a:blip r:embed="rId6" cstate="print"/>
          <a:srcRect l="2899" t="17997" b="19830"/>
          <a:stretch>
            <a:fillRect/>
          </a:stretch>
        </p:blipFill>
        <p:spPr>
          <a:xfrm>
            <a:off x="179512" y="3140968"/>
            <a:ext cx="6012236" cy="28872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SDC11855.JPG"/>
          <p:cNvPicPr>
            <a:picLocks noChangeAspect="1"/>
          </p:cNvPicPr>
          <p:nvPr/>
        </p:nvPicPr>
        <p:blipFill>
          <a:blip r:embed="rId7" cstate="print"/>
          <a:srcRect t="28138" b="28743"/>
          <a:stretch>
            <a:fillRect/>
          </a:stretch>
        </p:blipFill>
        <p:spPr>
          <a:xfrm>
            <a:off x="179512" y="116632"/>
            <a:ext cx="6012000" cy="194421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ângulo 13"/>
          <p:cNvSpPr/>
          <p:nvPr/>
        </p:nvSpPr>
        <p:spPr>
          <a:xfrm>
            <a:off x="0" y="548680"/>
            <a:ext cx="9144000" cy="288032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5536" y="697920"/>
            <a:ext cx="87484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PUP PHILOSOPY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Focus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: Long-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term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learning</a:t>
            </a:r>
            <a:endParaRPr lang="pt-PT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400" b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Introducing</a:t>
            </a:r>
            <a:r>
              <a:rPr kumimoji="0" lang="pt-PT" sz="24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: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Emerging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paradigms</a:t>
            </a:r>
            <a:endParaRPr kumimoji="0" lang="pt-PT" sz="2400" b="0" u="none" strike="noStrike" cap="none" normalizeH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New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use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outside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consultant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: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From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doers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to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facilitators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6" name="Conexão recta 15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10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5877650" y="2204864"/>
            <a:ext cx="854590" cy="954465"/>
          </a:xfrm>
          <a:prstGeom prst="rect">
            <a:avLst/>
          </a:prstGeom>
        </p:spPr>
      </p:pic>
      <p:cxnSp>
        <p:nvCxnSpPr>
          <p:cNvPr id="9" name="Conexão recta 8"/>
          <p:cNvCxnSpPr/>
          <p:nvPr/>
        </p:nvCxnSpPr>
        <p:spPr>
          <a:xfrm flipV="1">
            <a:off x="6300192" y="0"/>
            <a:ext cx="0" cy="213285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cta 9"/>
          <p:cNvCxnSpPr/>
          <p:nvPr/>
        </p:nvCxnSpPr>
        <p:spPr>
          <a:xfrm>
            <a:off x="6300192" y="3212976"/>
            <a:ext cx="0" cy="30243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 descr="018.jpg"/>
          <p:cNvPicPr>
            <a:picLocks noChangeAspect="1"/>
          </p:cNvPicPr>
          <p:nvPr/>
        </p:nvPicPr>
        <p:blipFill>
          <a:blip r:embed="rId4" cstate="print"/>
          <a:srcRect l="1417" r="23582"/>
          <a:stretch>
            <a:fillRect/>
          </a:stretch>
        </p:blipFill>
        <p:spPr>
          <a:xfrm>
            <a:off x="107504" y="188640"/>
            <a:ext cx="5688632" cy="568863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 descr="Clipboard01.jpg"/>
          <p:cNvPicPr>
            <a:picLocks noChangeAspect="1"/>
          </p:cNvPicPr>
          <p:nvPr/>
        </p:nvPicPr>
        <p:blipFill>
          <a:blip r:embed="rId5" cstate="print"/>
          <a:srcRect l="19226" r="31105"/>
          <a:stretch>
            <a:fillRect/>
          </a:stretch>
        </p:blipFill>
        <p:spPr>
          <a:xfrm>
            <a:off x="6732240" y="188640"/>
            <a:ext cx="2232248" cy="5688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ângulo 20"/>
          <p:cNvSpPr/>
          <p:nvPr/>
        </p:nvSpPr>
        <p:spPr>
          <a:xfrm>
            <a:off x="0" y="548680"/>
            <a:ext cx="9144000" cy="2664296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95536" y="692696"/>
            <a:ext cx="842493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BARRIERS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Sharing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power</a:t>
            </a:r>
            <a:endParaRPr lang="pt-PT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pt-PT" sz="2400" b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Assumptions</a:t>
            </a:r>
            <a:r>
              <a:rPr kumimoji="0" lang="pt-PT" sz="24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about</a:t>
            </a:r>
            <a:r>
              <a:rPr kumimoji="0" lang="pt-PT" sz="24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planning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Organization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ineffiency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23" name="Conexão recta 2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11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DSC_0065.JPG"/>
          <p:cNvPicPr>
            <a:picLocks noChangeAspect="1"/>
          </p:cNvPicPr>
          <p:nvPr/>
        </p:nvPicPr>
        <p:blipFill>
          <a:blip r:embed="rId3" cstate="print"/>
          <a:srcRect l="6695" b="5990"/>
          <a:stretch>
            <a:fillRect/>
          </a:stretch>
        </p:blipFill>
        <p:spPr>
          <a:xfrm>
            <a:off x="3995936" y="188640"/>
            <a:ext cx="5017738" cy="338437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 descr="DSC_0001.JPG"/>
          <p:cNvPicPr>
            <a:picLocks noChangeAspect="1"/>
          </p:cNvPicPr>
          <p:nvPr/>
        </p:nvPicPr>
        <p:blipFill>
          <a:blip r:embed="rId4" cstate="print"/>
          <a:srcRect r="11066" b="11419"/>
          <a:stretch>
            <a:fillRect/>
          </a:stretch>
        </p:blipFill>
        <p:spPr>
          <a:xfrm>
            <a:off x="72008" y="188640"/>
            <a:ext cx="3347864" cy="22322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UNESCO_WHC_Logo.jpg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 l="7480"/>
          <a:stretch>
            <a:fillRect/>
          </a:stretch>
        </p:blipFill>
        <p:spPr>
          <a:xfrm>
            <a:off x="3069338" y="2636912"/>
            <a:ext cx="854590" cy="954465"/>
          </a:xfrm>
          <a:prstGeom prst="rect">
            <a:avLst/>
          </a:prstGeom>
        </p:spPr>
      </p:pic>
      <p:cxnSp>
        <p:nvCxnSpPr>
          <p:cNvPr id="10" name="Conexão recta 9"/>
          <p:cNvCxnSpPr/>
          <p:nvPr/>
        </p:nvCxnSpPr>
        <p:spPr>
          <a:xfrm flipV="1">
            <a:off x="3482374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cta 10"/>
          <p:cNvCxnSpPr/>
          <p:nvPr/>
        </p:nvCxnSpPr>
        <p:spPr>
          <a:xfrm>
            <a:off x="3482375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DSC_00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650" y="3789288"/>
            <a:ext cx="3334222" cy="223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DSC_0007.JPG"/>
          <p:cNvPicPr>
            <a:picLocks noChangeAspect="1"/>
          </p:cNvPicPr>
          <p:nvPr/>
        </p:nvPicPr>
        <p:blipFill>
          <a:blip r:embed="rId7" cstate="print"/>
          <a:srcRect t="6431" b="27122"/>
          <a:stretch>
            <a:fillRect/>
          </a:stretch>
        </p:blipFill>
        <p:spPr>
          <a:xfrm>
            <a:off x="3995936" y="3861048"/>
            <a:ext cx="5018400" cy="22322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ângulo 13"/>
          <p:cNvSpPr/>
          <p:nvPr/>
        </p:nvSpPr>
        <p:spPr>
          <a:xfrm>
            <a:off x="0" y="548680"/>
            <a:ext cx="9144000" cy="165618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5536" y="716503"/>
            <a:ext cx="8424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PARTNERS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Signing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«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Terms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Reference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»</a:t>
            </a:r>
          </a:p>
        </p:txBody>
      </p:sp>
      <p:cxnSp>
        <p:nvCxnSpPr>
          <p:cNvPr id="16" name="Conexão recta 15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12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2"/>
          <p:cNvGraphicFramePr>
            <a:graphicFrameLocks noChangeAspect="1"/>
          </p:cNvGraphicFramePr>
          <p:nvPr/>
        </p:nvGraphicFramePr>
        <p:xfrm>
          <a:off x="3581400" y="5013176"/>
          <a:ext cx="1060450" cy="1060450"/>
        </p:xfrm>
        <a:graphic>
          <a:graphicData uri="http://schemas.openxmlformats.org/presentationml/2006/ole">
            <p:oleObj spid="_x0000_s1026" name="Visio" r:id="rId4" imgW="1063080" imgH="1063080" progId="">
              <p:embed/>
            </p:oleObj>
          </a:graphicData>
        </a:graphic>
      </p:graphicFrame>
      <p:graphicFrame>
        <p:nvGraphicFramePr>
          <p:cNvPr id="49" name="Object 6"/>
          <p:cNvGraphicFramePr>
            <a:graphicFrameLocks noChangeAspect="1"/>
          </p:cNvGraphicFramePr>
          <p:nvPr/>
        </p:nvGraphicFramePr>
        <p:xfrm>
          <a:off x="7016750" y="228600"/>
          <a:ext cx="1060450" cy="1060450"/>
        </p:xfrm>
        <a:graphic>
          <a:graphicData uri="http://schemas.openxmlformats.org/presentationml/2006/ole">
            <p:oleObj spid="_x0000_s1027" name="Visio" r:id="rId5" imgW="1063080" imgH="1063080" progId="">
              <p:embed/>
            </p:oleObj>
          </a:graphicData>
        </a:graphic>
      </p:graphicFrame>
      <p:graphicFrame>
        <p:nvGraphicFramePr>
          <p:cNvPr id="50" name="Object 7"/>
          <p:cNvGraphicFramePr>
            <a:graphicFrameLocks noChangeAspect="1"/>
          </p:cNvGraphicFramePr>
          <p:nvPr/>
        </p:nvGraphicFramePr>
        <p:xfrm>
          <a:off x="4495800" y="1600200"/>
          <a:ext cx="1060450" cy="1060450"/>
        </p:xfrm>
        <a:graphic>
          <a:graphicData uri="http://schemas.openxmlformats.org/presentationml/2006/ole">
            <p:oleObj spid="_x0000_s1028" name="Visio" r:id="rId6" imgW="1063080" imgH="1063080" progId="">
              <p:embed/>
            </p:oleObj>
          </a:graphicData>
        </a:graphic>
      </p:graphicFrame>
      <p:graphicFrame>
        <p:nvGraphicFramePr>
          <p:cNvPr id="51" name="Object 8"/>
          <p:cNvGraphicFramePr>
            <a:graphicFrameLocks noChangeAspect="1"/>
          </p:cNvGraphicFramePr>
          <p:nvPr/>
        </p:nvGraphicFramePr>
        <p:xfrm>
          <a:off x="2444750" y="1447800"/>
          <a:ext cx="1060450" cy="1219200"/>
        </p:xfrm>
        <a:graphic>
          <a:graphicData uri="http://schemas.openxmlformats.org/presentationml/2006/ole">
            <p:oleObj spid="_x0000_s1029" name="Visio" r:id="rId7" imgW="1063080" imgH="1182960" progId="">
              <p:embed/>
            </p:oleObj>
          </a:graphicData>
        </a:graphic>
      </p:graphicFrame>
      <p:graphicFrame>
        <p:nvGraphicFramePr>
          <p:cNvPr id="52" name="Object 9"/>
          <p:cNvGraphicFramePr>
            <a:graphicFrameLocks noChangeAspect="1"/>
          </p:cNvGraphicFramePr>
          <p:nvPr/>
        </p:nvGraphicFramePr>
        <p:xfrm>
          <a:off x="387350" y="1606550"/>
          <a:ext cx="1060450" cy="1060450"/>
        </p:xfrm>
        <a:graphic>
          <a:graphicData uri="http://schemas.openxmlformats.org/presentationml/2006/ole">
            <p:oleObj spid="_x0000_s1030" name="Visio" r:id="rId8" imgW="1063080" imgH="1063080" progId="">
              <p:embed/>
            </p:oleObj>
          </a:graphicData>
        </a:graphic>
      </p:graphicFrame>
      <p:graphicFrame>
        <p:nvGraphicFramePr>
          <p:cNvPr id="53" name="Object 10"/>
          <p:cNvGraphicFramePr>
            <a:graphicFrameLocks noChangeAspect="1"/>
          </p:cNvGraphicFramePr>
          <p:nvPr/>
        </p:nvGraphicFramePr>
        <p:xfrm>
          <a:off x="609600" y="3276600"/>
          <a:ext cx="1060450" cy="1060450"/>
        </p:xfrm>
        <a:graphic>
          <a:graphicData uri="http://schemas.openxmlformats.org/presentationml/2006/ole">
            <p:oleObj spid="_x0000_s1031" name="Visio" r:id="rId9" imgW="1063080" imgH="1063080" progId="">
              <p:embed/>
            </p:oleObj>
          </a:graphicData>
        </a:graphic>
      </p:graphicFrame>
      <p:graphicFrame>
        <p:nvGraphicFramePr>
          <p:cNvPr id="54" name="Object 11"/>
          <p:cNvGraphicFramePr>
            <a:graphicFrameLocks noChangeAspect="1"/>
          </p:cNvGraphicFramePr>
          <p:nvPr/>
        </p:nvGraphicFramePr>
        <p:xfrm>
          <a:off x="2673350" y="3276600"/>
          <a:ext cx="1060450" cy="1060450"/>
        </p:xfrm>
        <a:graphic>
          <a:graphicData uri="http://schemas.openxmlformats.org/presentationml/2006/ole">
            <p:oleObj spid="_x0000_s1032" name="Visio" r:id="rId10" imgW="1063080" imgH="1063080" progId="">
              <p:embed/>
            </p:oleObj>
          </a:graphicData>
        </a:graphic>
      </p:graphicFrame>
      <p:graphicFrame>
        <p:nvGraphicFramePr>
          <p:cNvPr id="55" name="Object 12"/>
          <p:cNvGraphicFramePr>
            <a:graphicFrameLocks noChangeAspect="1"/>
          </p:cNvGraphicFramePr>
          <p:nvPr/>
        </p:nvGraphicFramePr>
        <p:xfrm>
          <a:off x="4730750" y="3282950"/>
          <a:ext cx="1060450" cy="1060450"/>
        </p:xfrm>
        <a:graphic>
          <a:graphicData uri="http://schemas.openxmlformats.org/presentationml/2006/ole">
            <p:oleObj spid="_x0000_s1033" name="Visio" r:id="rId11" imgW="1063080" imgH="1063080" progId="">
              <p:embed/>
            </p:oleObj>
          </a:graphicData>
        </a:graphic>
      </p:graphicFrame>
      <p:graphicFrame>
        <p:nvGraphicFramePr>
          <p:cNvPr id="56" name="Object 13"/>
          <p:cNvGraphicFramePr>
            <a:graphicFrameLocks noChangeAspect="1"/>
          </p:cNvGraphicFramePr>
          <p:nvPr/>
        </p:nvGraphicFramePr>
        <p:xfrm>
          <a:off x="6781800" y="3282950"/>
          <a:ext cx="1060450" cy="1060450"/>
        </p:xfrm>
        <a:graphic>
          <a:graphicData uri="http://schemas.openxmlformats.org/presentationml/2006/ole">
            <p:oleObj spid="_x0000_s1034" name="Visio" r:id="rId12" imgW="1063080" imgH="1063080" progId="">
              <p:embed/>
            </p:oleObj>
          </a:graphicData>
        </a:graphic>
      </p:graphicFrame>
      <p:graphicFrame>
        <p:nvGraphicFramePr>
          <p:cNvPr id="57" name="Object 14"/>
          <p:cNvGraphicFramePr>
            <a:graphicFrameLocks noChangeAspect="1"/>
          </p:cNvGraphicFramePr>
          <p:nvPr/>
        </p:nvGraphicFramePr>
        <p:xfrm>
          <a:off x="7702550" y="5089376"/>
          <a:ext cx="1060450" cy="1060450"/>
        </p:xfrm>
        <a:graphic>
          <a:graphicData uri="http://schemas.openxmlformats.org/presentationml/2006/ole">
            <p:oleObj spid="_x0000_s1035" name="Visio" r:id="rId13" imgW="1063080" imgH="1063080" progId="">
              <p:embed/>
            </p:oleObj>
          </a:graphicData>
        </a:graphic>
      </p:graphicFrame>
      <p:graphicFrame>
        <p:nvGraphicFramePr>
          <p:cNvPr id="58" name="Object 15"/>
          <p:cNvGraphicFramePr>
            <a:graphicFrameLocks noChangeAspect="1"/>
          </p:cNvGraphicFramePr>
          <p:nvPr/>
        </p:nvGraphicFramePr>
        <p:xfrm>
          <a:off x="5645150" y="5013176"/>
          <a:ext cx="1060450" cy="1060450"/>
        </p:xfrm>
        <a:graphic>
          <a:graphicData uri="http://schemas.openxmlformats.org/presentationml/2006/ole">
            <p:oleObj spid="_x0000_s1036" name="Visio" r:id="rId14" imgW="1063080" imgH="1063080" progId="">
              <p:embed/>
            </p:oleObj>
          </a:graphicData>
        </a:graphic>
      </p:graphicFrame>
      <p:cxnSp>
        <p:nvCxnSpPr>
          <p:cNvPr id="59" name="AutoShape 16"/>
          <p:cNvCxnSpPr>
            <a:cxnSpLocks noChangeShapeType="1"/>
          </p:cNvCxnSpPr>
          <p:nvPr/>
        </p:nvCxnSpPr>
        <p:spPr bwMode="auto">
          <a:xfrm rot="16200000" flipH="1">
            <a:off x="7369225" y="4210000"/>
            <a:ext cx="1278359" cy="472008"/>
          </a:xfrm>
          <a:prstGeom prst="bentConnector3">
            <a:avLst>
              <a:gd name="adj1" fmla="val 824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0" name="Line 17"/>
          <p:cNvSpPr>
            <a:spLocks noChangeShapeType="1"/>
          </p:cNvSpPr>
          <p:nvPr/>
        </p:nvSpPr>
        <p:spPr bwMode="auto">
          <a:xfrm flipH="1">
            <a:off x="3429000" y="20574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1" name="Line 18"/>
          <p:cNvSpPr>
            <a:spLocks noChangeShapeType="1"/>
          </p:cNvSpPr>
          <p:nvPr/>
        </p:nvSpPr>
        <p:spPr bwMode="auto">
          <a:xfrm flipH="1">
            <a:off x="1371600" y="20574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2" name="Line 19"/>
          <p:cNvSpPr>
            <a:spLocks noChangeShapeType="1"/>
          </p:cNvSpPr>
          <p:nvPr/>
        </p:nvSpPr>
        <p:spPr bwMode="auto">
          <a:xfrm flipH="1">
            <a:off x="5486400" y="20574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3" name="Line 20"/>
          <p:cNvSpPr>
            <a:spLocks noChangeShapeType="1"/>
          </p:cNvSpPr>
          <p:nvPr/>
        </p:nvSpPr>
        <p:spPr bwMode="auto">
          <a:xfrm rot="10800000" flipH="1">
            <a:off x="3657600" y="685800"/>
            <a:ext cx="3200400" cy="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4" name="Line 21"/>
          <p:cNvSpPr>
            <a:spLocks noChangeShapeType="1"/>
          </p:cNvSpPr>
          <p:nvPr/>
        </p:nvSpPr>
        <p:spPr bwMode="auto">
          <a:xfrm rot="10800000" flipH="1">
            <a:off x="1600200" y="3810000"/>
            <a:ext cx="1066800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5" name="Line 22"/>
          <p:cNvSpPr>
            <a:spLocks noChangeShapeType="1"/>
          </p:cNvSpPr>
          <p:nvPr/>
        </p:nvSpPr>
        <p:spPr bwMode="auto">
          <a:xfrm rot="10800000" flipH="1">
            <a:off x="3657600" y="3808413"/>
            <a:ext cx="1066800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6" name="Line 23"/>
          <p:cNvSpPr>
            <a:spLocks noChangeShapeType="1"/>
          </p:cNvSpPr>
          <p:nvPr/>
        </p:nvSpPr>
        <p:spPr bwMode="auto">
          <a:xfrm rot="10800000" flipH="1">
            <a:off x="5715000" y="3808413"/>
            <a:ext cx="1066800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7" name="Line 24"/>
          <p:cNvSpPr>
            <a:spLocks noChangeShapeType="1"/>
          </p:cNvSpPr>
          <p:nvPr/>
        </p:nvSpPr>
        <p:spPr bwMode="auto">
          <a:xfrm flipH="1">
            <a:off x="6629400" y="5546576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8" name="Line 25"/>
          <p:cNvSpPr>
            <a:spLocks noChangeShapeType="1"/>
          </p:cNvSpPr>
          <p:nvPr/>
        </p:nvSpPr>
        <p:spPr bwMode="auto">
          <a:xfrm flipH="1">
            <a:off x="4572000" y="5546576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cxnSp>
        <p:nvCxnSpPr>
          <p:cNvPr id="69" name="AutoShape 26"/>
          <p:cNvCxnSpPr>
            <a:cxnSpLocks noChangeShapeType="1"/>
          </p:cNvCxnSpPr>
          <p:nvPr/>
        </p:nvCxnSpPr>
        <p:spPr bwMode="auto">
          <a:xfrm rot="16200000" flipH="1">
            <a:off x="7772400" y="914400"/>
            <a:ext cx="990600" cy="533400"/>
          </a:xfrm>
          <a:prstGeom prst="bentConnector3">
            <a:avLst>
              <a:gd name="adj1" fmla="val 801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0" name="AutoShape 27"/>
          <p:cNvCxnSpPr>
            <a:cxnSpLocks noChangeShapeType="1"/>
          </p:cNvCxnSpPr>
          <p:nvPr/>
        </p:nvCxnSpPr>
        <p:spPr bwMode="auto">
          <a:xfrm rot="10800000" flipH="1" flipV="1">
            <a:off x="387350" y="2136775"/>
            <a:ext cx="222250" cy="1670050"/>
          </a:xfrm>
          <a:prstGeom prst="bentConnector3">
            <a:avLst>
              <a:gd name="adj1" fmla="val -102856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1" name="Line 28"/>
          <p:cNvSpPr>
            <a:spLocks noChangeShapeType="1"/>
          </p:cNvSpPr>
          <p:nvPr/>
        </p:nvSpPr>
        <p:spPr bwMode="auto">
          <a:xfrm flipH="1">
            <a:off x="2514600" y="5540226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72" name="CaixaDeTexto 71"/>
          <p:cNvSpPr txBox="1"/>
          <p:nvPr/>
        </p:nvSpPr>
        <p:spPr>
          <a:xfrm>
            <a:off x="107504" y="38550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PUBLIC USE BEGINS</a:t>
            </a:r>
            <a:endParaRPr lang="pt-PT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CaixaDeTexto 72"/>
          <p:cNvSpPr txBox="1"/>
          <p:nvPr/>
        </p:nvSpPr>
        <p:spPr>
          <a:xfrm>
            <a:off x="6300192" y="1753652"/>
            <a:ext cx="3015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Planning</a:t>
            </a: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8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begins</a:t>
            </a:r>
            <a:endParaRPr lang="pt-PT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CaixaDeTexto 73"/>
          <p:cNvSpPr txBox="1"/>
          <p:nvPr/>
        </p:nvSpPr>
        <p:spPr>
          <a:xfrm>
            <a:off x="-108520" y="4941168"/>
            <a:ext cx="3015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Implementation</a:t>
            </a: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8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begins</a:t>
            </a:r>
            <a:endParaRPr lang="pt-PT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13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500"/>
                            </p:stCondLst>
                            <p:childTnLst>
                              <p:par>
                                <p:cTn id="9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1" grpId="0" animBg="1"/>
      <p:bldP spid="72" grpId="0"/>
      <p:bldP spid="73" grpId="0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quadro2.jpg"/>
          <p:cNvPicPr>
            <a:picLocks noChangeAspect="1"/>
          </p:cNvPicPr>
          <p:nvPr/>
        </p:nvPicPr>
        <p:blipFill>
          <a:blip r:embed="rId3" cstate="print"/>
          <a:srcRect l="787" t="2571" r="1176" b="3579"/>
          <a:stretch>
            <a:fillRect/>
          </a:stretch>
        </p:blipFill>
        <p:spPr>
          <a:xfrm>
            <a:off x="179512" y="3199166"/>
            <a:ext cx="4935600" cy="2894130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 l="7480"/>
          <a:stretch>
            <a:fillRect/>
          </a:stretch>
        </p:blipFill>
        <p:spPr>
          <a:xfrm>
            <a:off x="5157570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558011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558011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P41200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72134" y="260648"/>
            <a:ext cx="3264362" cy="244827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P41201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3429000"/>
            <a:ext cx="3265200" cy="24489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quadro.jpg"/>
          <p:cNvPicPr>
            <a:picLocks noChangeAspect="1"/>
          </p:cNvPicPr>
          <p:nvPr/>
        </p:nvPicPr>
        <p:blipFill>
          <a:blip r:embed="rId7" cstate="print"/>
          <a:srcRect l="2315" t="2497" r="1551" b="2617"/>
          <a:stretch>
            <a:fillRect/>
          </a:stretch>
        </p:blipFill>
        <p:spPr>
          <a:xfrm>
            <a:off x="179512" y="174830"/>
            <a:ext cx="4934443" cy="30243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Rectângulo 15"/>
          <p:cNvSpPr/>
          <p:nvPr/>
        </p:nvSpPr>
        <p:spPr>
          <a:xfrm>
            <a:off x="0" y="548680"/>
            <a:ext cx="9144000" cy="309634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95536" y="689789"/>
            <a:ext cx="8424936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INTERPRETATIVE FRAMEWORK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History</a:t>
            </a:r>
            <a:endParaRPr lang="pt-PT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400" b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Meanings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Stories</a:t>
            </a:r>
            <a:endParaRPr lang="pt-PT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400" b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Attributes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of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Significance</a:t>
            </a:r>
            <a:endParaRPr kumimoji="0" lang="pt-PT" sz="2400" b="0" u="none" strike="noStrike" cap="none" normalizeH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MESSAGES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8" name="Conexão recta 17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14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6669738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709228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7092281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ângulo 9"/>
          <p:cNvSpPr/>
          <p:nvPr/>
        </p:nvSpPr>
        <p:spPr>
          <a:xfrm>
            <a:off x="0" y="548680"/>
            <a:ext cx="9144000" cy="540060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95536" y="663079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EVORA´S FRAMEWORK</a:t>
            </a: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ângulo 12"/>
          <p:cNvSpPr/>
          <p:nvPr/>
        </p:nvSpPr>
        <p:spPr>
          <a:xfrm>
            <a:off x="395536" y="1340768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ATTRIBUTES OF SIGNIFICANCE</a:t>
            </a:r>
            <a:endParaRPr lang="pt-PT" sz="1200" dirty="0">
              <a:latin typeface="Palatino Linotype" pitchFamily="18" charset="0"/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323528" y="1765746"/>
            <a:ext cx="8640960" cy="310341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- 20000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years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of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History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,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Territory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and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Landscape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Roman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Temple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/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Zambujeiro´s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Dolmen</a:t>
            </a:r>
            <a:endParaRPr lang="pt-P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dobe Arabic" pitchFamily="18" charset="-78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The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human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scale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A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city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of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the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Discovery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period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endParaRPr lang="pt-P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dobe Arabic" pitchFamily="18" charset="-78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Evora´s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Catedral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poliphony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singularity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/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An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authentic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urban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space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/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Evora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of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writers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,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storytellers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and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travelers</a:t>
            </a:r>
            <a:endParaRPr lang="pt-P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dobe Arabic" pitchFamily="18" charset="-78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…</a:t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endParaRPr lang="pt-P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dobe Arabic" pitchFamily="18" charset="-78"/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108520" y="1274857"/>
            <a:ext cx="9144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6695" algn="ctr"/>
            <a:r>
              <a:rPr lang="pt-PT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 pitchFamily="18" charset="0"/>
              </a:rPr>
              <a:t>MAN BUILDS AND SHARES HIS CULTURAL EXPRESSIONS IN MULTIPLE WAYS</a:t>
            </a:r>
            <a:endParaRPr lang="pt-PT" sz="1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79512" y="1844824"/>
            <a:ext cx="47525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 pitchFamily="18" charset="0"/>
              </a:rPr>
              <a:t>THERE ARE SEVERAL WAYS TO DOCUMENT HUMAN HISTORY</a:t>
            </a:r>
          </a:p>
          <a:p>
            <a:endParaRPr lang="pt-PT" dirty="0" smtClean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  <a:p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-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Historical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cities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document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in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stone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and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lime the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matrix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in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which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people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live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and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lived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thoroughout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the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centuries</a:t>
            </a:r>
            <a:endParaRPr lang="pt-PT" sz="2000" dirty="0" smtClean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  <a:p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- The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landscape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documents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man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journey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from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its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origins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to the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present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day</a:t>
            </a:r>
            <a:endParaRPr lang="pt-PT" sz="2000" dirty="0" smtClean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  <a:p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-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Immaterial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culture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documents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Human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History</a:t>
            </a:r>
            <a:endParaRPr lang="pt-PT" sz="2000" dirty="0" smtClean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  <a:p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- Cultural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creation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and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education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documents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human</a:t>
            </a:r>
            <a:r>
              <a:rPr lang="pt-PT" sz="20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history</a:t>
            </a:r>
            <a:endParaRPr lang="pt-PT" sz="2000" dirty="0" smtClean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  <a:p>
            <a:endParaRPr lang="pt-PT" sz="1600" dirty="0"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04048" y="1846800"/>
            <a:ext cx="37444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 pitchFamily="18" charset="0"/>
              </a:rPr>
              <a:t>MAN´S JOURNEY</a:t>
            </a:r>
          </a:p>
          <a:p>
            <a:endParaRPr lang="pt-PT" sz="1600" dirty="0" smtClean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  <a:p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The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Historical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Centre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of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Evora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was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classified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by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UNESCO for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representing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“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the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finest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example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of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a golden age Portuguese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city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(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XVIth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century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)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”,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and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also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because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“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its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urban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landscape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allows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the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understanding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of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portuguese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architecture´s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influence</a:t>
            </a:r>
            <a:r>
              <a:rPr lang="pt-PT" i="1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 in the </a:t>
            </a:r>
            <a:r>
              <a:rPr lang="pt-PT" i="1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World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”.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However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,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it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presents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in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itself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a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vast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set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of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monuments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,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of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several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periods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and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styles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,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remarkable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on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their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own</a:t>
            </a:r>
            <a:r>
              <a:rPr lang="pt-PT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.</a:t>
            </a:r>
            <a:endParaRPr lang="pt-PT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15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xit" presetSubtype="4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3" grpId="1"/>
      <p:bldP spid="14" grpId="0"/>
      <p:bldP spid="14" grpId="1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ângulo 19"/>
          <p:cNvSpPr/>
          <p:nvPr/>
        </p:nvSpPr>
        <p:spPr>
          <a:xfrm>
            <a:off x="0" y="548680"/>
            <a:ext cx="9144000" cy="540060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95536" y="620688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DIRECTORY OF TOURISTIC ATTRACTIONS</a:t>
            </a: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22" name="Conexão recta 21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ângulo 22"/>
          <p:cNvSpPr/>
          <p:nvPr/>
        </p:nvSpPr>
        <p:spPr>
          <a:xfrm>
            <a:off x="396552" y="138315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6695"/>
            <a:r>
              <a:rPr lang="pt-P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 pitchFamily="18" charset="0"/>
              </a:rPr>
              <a:t>PAGES</a:t>
            </a:r>
            <a:endParaRPr lang="pt-PT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pic>
        <p:nvPicPr>
          <p:cNvPr id="26" name="Imagem 25" descr="Temp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9796" y="1628800"/>
            <a:ext cx="2852724" cy="40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5" name="Imagem 24" descr="Oss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34289" y="1628800"/>
            <a:ext cx="2854135" cy="4032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4" name="Imagem 23" descr="Muralha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762" y="1628800"/>
            <a:ext cx="2857558" cy="40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7" name="Imagem 26" descr="Unisersidad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3384" y="1628800"/>
            <a:ext cx="2844800" cy="40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8" name="Imagem 27" descr="cromelequ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52875" y="1629248"/>
            <a:ext cx="2851173" cy="40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9" name="Imagem 28" descr="cap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9592" y="1628800"/>
            <a:ext cx="2857559" cy="40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sp>
        <p:nvSpPr>
          <p:cNvPr id="18" name="CaixaDeTexto 17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16</a:t>
            </a: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259632" y="116088"/>
            <a:ext cx="7992888" cy="6049216"/>
            <a:chOff x="522000" y="332656"/>
            <a:chExt cx="8622000" cy="6525344"/>
          </a:xfrm>
        </p:grpSpPr>
        <p:pic>
          <p:nvPicPr>
            <p:cNvPr id="19" name="Imagem 18" descr="Zonas.jpg"/>
            <p:cNvPicPr>
              <a:picLocks noChangeAspect="1"/>
            </p:cNvPicPr>
            <p:nvPr/>
          </p:nvPicPr>
          <p:blipFill>
            <a:blip r:embed="rId3" cstate="screen">
              <a:lum/>
            </a:blip>
            <a:stretch>
              <a:fillRect/>
            </a:stretch>
          </p:blipFill>
          <p:spPr>
            <a:xfrm>
              <a:off x="522000" y="378000"/>
              <a:ext cx="8100000" cy="6480000"/>
            </a:xfrm>
            <a:prstGeom prst="rect">
              <a:avLst/>
            </a:prstGeom>
          </p:spPr>
        </p:pic>
        <p:sp>
          <p:nvSpPr>
            <p:cNvPr id="20" name="CaixaDeTexto 19"/>
            <p:cNvSpPr txBox="1"/>
            <p:nvPr/>
          </p:nvSpPr>
          <p:spPr>
            <a:xfrm>
              <a:off x="2771800" y="548680"/>
              <a:ext cx="1008112" cy="523210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R114-4 Arraiolos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6372200" y="332656"/>
              <a:ext cx="2016225" cy="738664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N18|E802|IP2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Estremoz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Espanha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6732240" y="1844824"/>
              <a:ext cx="2016225" cy="523220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N254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Redondo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956376" y="4941168"/>
              <a:ext cx="1187624" cy="738654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N256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Reguengos 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de Monsaraz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6588224" y="6334780"/>
              <a:ext cx="2016225" cy="523220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N18|E802|IP2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Beja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899592" y="5877272"/>
              <a:ext cx="2016225" cy="523220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N380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Alcáçovas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827584" y="1772816"/>
              <a:ext cx="2016225" cy="738664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N114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Montemor-o-Novo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Lisboa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2699792" y="6334780"/>
              <a:ext cx="2016225" cy="523220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R254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Viana do Alentejo</a:t>
              </a:r>
              <a:endParaRPr lang="pt-PT" sz="1400" dirty="0">
                <a:latin typeface="Agency FB" pitchFamily="34" charset="0"/>
              </a:endParaRPr>
            </a:p>
          </p:txBody>
        </p:sp>
      </p:grpSp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 descr="PLANTA_PARQUES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115616" y="240831"/>
            <a:ext cx="7992000" cy="59964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Rectângulo 10"/>
          <p:cNvSpPr/>
          <p:nvPr/>
        </p:nvSpPr>
        <p:spPr>
          <a:xfrm>
            <a:off x="0" y="548680"/>
            <a:ext cx="4211960" cy="792088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5496" y="673531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ZONE 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&amp;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SECTOR MAPPING</a:t>
            </a:r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42119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17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xão recta 12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cta 1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20" name="Conexão recta 19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cta 20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cta 2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ângulo 24"/>
          <p:cNvSpPr/>
          <p:nvPr/>
        </p:nvSpPr>
        <p:spPr>
          <a:xfrm>
            <a:off x="0" y="548680"/>
            <a:ext cx="9144000" cy="540060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395536" y="673531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PUBLIC USE PRODUCTS</a:t>
            </a: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27" name="Conexão recta 2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ângulo 27"/>
          <p:cNvSpPr/>
          <p:nvPr/>
        </p:nvSpPr>
        <p:spPr>
          <a:xfrm>
            <a:off x="323528" y="138315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6695">
              <a:buFont typeface="Wingdings" pitchFamily="2" charset="2"/>
              <a:buChar char="§"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Kinds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Visitors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, </a:t>
            </a:r>
          </a:p>
          <a:p>
            <a:pPr indent="-226695">
              <a:buFont typeface="Wingdings" pitchFamily="2" charset="2"/>
              <a:buChar char="§"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Sector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Mapping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, </a:t>
            </a:r>
          </a:p>
          <a:p>
            <a:pPr indent="-226695">
              <a:buFont typeface="Wingdings" pitchFamily="2" charset="2"/>
              <a:buChar char="§"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Attractions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, </a:t>
            </a:r>
          </a:p>
          <a:p>
            <a:pPr indent="-226695">
              <a:buFont typeface="Wingdings" pitchFamily="2" charset="2"/>
              <a:buChar char="§"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Interpretative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Messages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, </a:t>
            </a:r>
          </a:p>
          <a:p>
            <a:pPr indent="-226695">
              <a:buFont typeface="Wingdings" pitchFamily="2" charset="2"/>
              <a:buChar char="§"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Management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Objectives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, </a:t>
            </a:r>
          </a:p>
          <a:p>
            <a:pPr indent="-226695">
              <a:buFont typeface="Wingdings" pitchFamily="2" charset="2"/>
              <a:buChar char="§"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Strategy</a:t>
            </a:r>
            <a:endParaRPr lang="pt-PT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dobe Arabic" pitchFamily="18" charset="-78"/>
            </a:endParaRPr>
          </a:p>
        </p:txBody>
      </p:sp>
      <p:pic>
        <p:nvPicPr>
          <p:cNvPr id="29" name="Imagem 28" descr="visita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212976"/>
            <a:ext cx="4283968" cy="3029918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</p:pic>
      <p:pic>
        <p:nvPicPr>
          <p:cNvPr id="30" name="Imagem 29" descr="visita 4.jpg"/>
          <p:cNvPicPr>
            <a:picLocks noChangeAspect="1"/>
          </p:cNvPicPr>
          <p:nvPr/>
        </p:nvPicPr>
        <p:blipFill>
          <a:blip r:embed="rId5" cstate="print">
            <a:lum contrast="25000"/>
          </a:blip>
          <a:stretch>
            <a:fillRect/>
          </a:stretch>
        </p:blipFill>
        <p:spPr>
          <a:xfrm>
            <a:off x="4427984" y="2702150"/>
            <a:ext cx="4284000" cy="3031106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</p:pic>
      <p:pic>
        <p:nvPicPr>
          <p:cNvPr id="31" name="Imagem 30" descr="visita5.jpg"/>
          <p:cNvPicPr>
            <a:picLocks noChangeAspect="1"/>
          </p:cNvPicPr>
          <p:nvPr/>
        </p:nvPicPr>
        <p:blipFill>
          <a:blip r:embed="rId6" cstate="print">
            <a:lum contrast="25000"/>
          </a:blip>
          <a:stretch>
            <a:fillRect/>
          </a:stretch>
        </p:blipFill>
        <p:spPr>
          <a:xfrm>
            <a:off x="4427984" y="2202888"/>
            <a:ext cx="4284000" cy="3026312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</p:pic>
      <p:pic>
        <p:nvPicPr>
          <p:cNvPr id="32" name="Imagem 31" descr="visita3.jpg"/>
          <p:cNvPicPr>
            <a:picLocks noChangeAspect="1"/>
          </p:cNvPicPr>
          <p:nvPr/>
        </p:nvPicPr>
        <p:blipFill>
          <a:blip r:embed="rId7" cstate="print">
            <a:lum contrast="25000"/>
          </a:blip>
          <a:stretch>
            <a:fillRect/>
          </a:stretch>
        </p:blipFill>
        <p:spPr>
          <a:xfrm>
            <a:off x="4427984" y="1691229"/>
            <a:ext cx="4284000" cy="3033915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</p:pic>
      <p:pic>
        <p:nvPicPr>
          <p:cNvPr id="33" name="Imagem 32" descr="visita2.jpg"/>
          <p:cNvPicPr>
            <a:picLocks noChangeAspect="1"/>
          </p:cNvPicPr>
          <p:nvPr/>
        </p:nvPicPr>
        <p:blipFill>
          <a:blip r:embed="rId8" cstate="print">
            <a:lum contrast="25000"/>
          </a:blip>
          <a:stretch>
            <a:fillRect/>
          </a:stretch>
        </p:blipFill>
        <p:spPr>
          <a:xfrm>
            <a:off x="4427984" y="1119961"/>
            <a:ext cx="4284000" cy="3029119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</p:pic>
      <p:pic>
        <p:nvPicPr>
          <p:cNvPr id="34" name="Imagem 33" descr="visita1.jpg"/>
          <p:cNvPicPr>
            <a:picLocks noChangeAspect="1"/>
          </p:cNvPicPr>
          <p:nvPr/>
        </p:nvPicPr>
        <p:blipFill>
          <a:blip r:embed="rId9" cstate="print">
            <a:lum bright="-40000" contrast="25000"/>
          </a:blip>
          <a:stretch>
            <a:fillRect/>
          </a:stretch>
        </p:blipFill>
        <p:spPr>
          <a:xfrm>
            <a:off x="4392456" y="548680"/>
            <a:ext cx="4284000" cy="3024330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sp>
        <p:nvSpPr>
          <p:cNvPr id="22" name="CaixaDeTexto 21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18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m 50" descr="seminario_european.jpg"/>
          <p:cNvPicPr>
            <a:picLocks noChangeAspect="1"/>
          </p:cNvPicPr>
          <p:nvPr/>
        </p:nvPicPr>
        <p:blipFill>
          <a:blip r:embed="rId3" cstate="print"/>
          <a:srcRect b="65361"/>
          <a:stretch>
            <a:fillRect/>
          </a:stretch>
        </p:blipFill>
        <p:spPr>
          <a:xfrm>
            <a:off x="3203848" y="3933056"/>
            <a:ext cx="2944800" cy="1448598"/>
          </a:xfrm>
          <a:prstGeom prst="rect">
            <a:avLst/>
          </a:prstGeom>
        </p:spPr>
      </p:pic>
      <p:pic>
        <p:nvPicPr>
          <p:cNvPr id="42" name="Imagem 41" descr="temps-31012013.jpg"/>
          <p:cNvPicPr>
            <a:picLocks noChangeAspect="1"/>
          </p:cNvPicPr>
          <p:nvPr/>
        </p:nvPicPr>
        <p:blipFill>
          <a:blip r:embed="rId4" cstate="print"/>
          <a:srcRect t="-1" b="70076"/>
          <a:stretch>
            <a:fillRect/>
          </a:stretch>
        </p:blipFill>
        <p:spPr>
          <a:xfrm>
            <a:off x="107504" y="116632"/>
            <a:ext cx="2943225" cy="1368152"/>
          </a:xfrm>
          <a:prstGeom prst="rect">
            <a:avLst/>
          </a:prstGeom>
        </p:spPr>
      </p:pic>
      <p:pic>
        <p:nvPicPr>
          <p:cNvPr id="43" name="Imagem 42" descr="digitalizar0016.jpg"/>
          <p:cNvPicPr>
            <a:picLocks noChangeAspect="1"/>
          </p:cNvPicPr>
          <p:nvPr/>
        </p:nvPicPr>
        <p:blipFill>
          <a:blip r:embed="rId5" cstate="print"/>
          <a:srcRect t="3035" b="2798"/>
          <a:stretch>
            <a:fillRect/>
          </a:stretch>
        </p:blipFill>
        <p:spPr>
          <a:xfrm>
            <a:off x="3131840" y="116632"/>
            <a:ext cx="5832648" cy="583264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4" name="Imagem 43" descr="Die-Presse-27032013.jpg"/>
          <p:cNvPicPr>
            <a:picLocks noChangeAspect="1"/>
          </p:cNvPicPr>
          <p:nvPr/>
        </p:nvPicPr>
        <p:blipFill>
          <a:blip r:embed="rId6" cstate="print"/>
          <a:srcRect t="8214" b="62217"/>
          <a:stretch>
            <a:fillRect/>
          </a:stretch>
        </p:blipFill>
        <p:spPr>
          <a:xfrm>
            <a:off x="107503" y="1700808"/>
            <a:ext cx="2944800" cy="1296144"/>
          </a:xfrm>
          <a:prstGeom prst="rect">
            <a:avLst/>
          </a:prstGeom>
        </p:spPr>
      </p:pic>
      <p:grpSp>
        <p:nvGrpSpPr>
          <p:cNvPr id="47" name="Grupo 46"/>
          <p:cNvGrpSpPr/>
          <p:nvPr/>
        </p:nvGrpSpPr>
        <p:grpSpPr>
          <a:xfrm>
            <a:off x="107504" y="3140968"/>
            <a:ext cx="2944800" cy="1152128"/>
            <a:chOff x="107504" y="3140968"/>
            <a:chExt cx="2944800" cy="1152128"/>
          </a:xfrm>
        </p:grpSpPr>
        <p:pic>
          <p:nvPicPr>
            <p:cNvPr id="45" name="Imagem 44" descr="NFE5125052c45bba.jpg"/>
            <p:cNvPicPr>
              <a:picLocks noChangeAspect="1"/>
            </p:cNvPicPr>
            <p:nvPr/>
          </p:nvPicPr>
          <p:blipFill>
            <a:blip r:embed="rId7" cstate="print"/>
            <a:srcRect b="81191"/>
            <a:stretch>
              <a:fillRect/>
            </a:stretch>
          </p:blipFill>
          <p:spPr>
            <a:xfrm>
              <a:off x="107504" y="3140968"/>
              <a:ext cx="2944800" cy="790963"/>
            </a:xfrm>
            <a:prstGeom prst="rect">
              <a:avLst/>
            </a:prstGeom>
          </p:spPr>
        </p:pic>
        <p:pic>
          <p:nvPicPr>
            <p:cNvPr id="46" name="Imagem 45" descr="NFE5125052c45bba.jpg"/>
            <p:cNvPicPr>
              <a:picLocks noChangeAspect="1"/>
            </p:cNvPicPr>
            <p:nvPr/>
          </p:nvPicPr>
          <p:blipFill>
            <a:blip r:embed="rId7" cstate="print"/>
            <a:srcRect t="62403" b="30747"/>
            <a:stretch>
              <a:fillRect/>
            </a:stretch>
          </p:blipFill>
          <p:spPr>
            <a:xfrm>
              <a:off x="107504" y="4005064"/>
              <a:ext cx="2944800" cy="288032"/>
            </a:xfrm>
            <a:prstGeom prst="rect">
              <a:avLst/>
            </a:prstGeom>
          </p:spPr>
        </p:pic>
      </p:grpSp>
      <p:grpSp>
        <p:nvGrpSpPr>
          <p:cNvPr id="50" name="Grupo 49"/>
          <p:cNvGrpSpPr/>
          <p:nvPr/>
        </p:nvGrpSpPr>
        <p:grpSpPr>
          <a:xfrm>
            <a:off x="179512" y="4365104"/>
            <a:ext cx="2952328" cy="1512168"/>
            <a:chOff x="3124312" y="4221088"/>
            <a:chExt cx="2952328" cy="1512168"/>
          </a:xfrm>
        </p:grpSpPr>
        <p:pic>
          <p:nvPicPr>
            <p:cNvPr id="48" name="Imagem 47" descr="pqis-15042013.jpg"/>
            <p:cNvPicPr>
              <a:picLocks noChangeAspect="1"/>
            </p:cNvPicPr>
            <p:nvPr/>
          </p:nvPicPr>
          <p:blipFill>
            <a:blip r:embed="rId8" cstate="print"/>
            <a:srcRect t="-399" b="89374"/>
            <a:stretch>
              <a:fillRect/>
            </a:stretch>
          </p:blipFill>
          <p:spPr>
            <a:xfrm>
              <a:off x="3131840" y="4221088"/>
              <a:ext cx="2944800" cy="479497"/>
            </a:xfrm>
            <a:prstGeom prst="rect">
              <a:avLst/>
            </a:prstGeom>
          </p:spPr>
        </p:pic>
        <p:pic>
          <p:nvPicPr>
            <p:cNvPr id="49" name="Imagem 48" descr="pqis-15042013.jpg"/>
            <p:cNvPicPr>
              <a:picLocks noChangeAspect="1"/>
            </p:cNvPicPr>
            <p:nvPr/>
          </p:nvPicPr>
          <p:blipFill>
            <a:blip r:embed="rId8" cstate="print"/>
            <a:srcRect t="22759" r="59665" b="54062"/>
            <a:stretch>
              <a:fillRect/>
            </a:stretch>
          </p:blipFill>
          <p:spPr>
            <a:xfrm>
              <a:off x="3124312" y="4725144"/>
              <a:ext cx="1187773" cy="1008112"/>
            </a:xfrm>
            <a:prstGeom prst="rect">
              <a:avLst/>
            </a:prstGeom>
          </p:spPr>
        </p:pic>
      </p:grpSp>
      <p:cxnSp>
        <p:nvCxnSpPr>
          <p:cNvPr id="53" name="Conexão recta 52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xão recta 55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ixaDeTexto 60"/>
          <p:cNvSpPr txBox="1"/>
          <p:nvPr/>
        </p:nvSpPr>
        <p:spPr>
          <a:xfrm>
            <a:off x="395536" y="6053226"/>
            <a:ext cx="216024" cy="40011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sz="2000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</a:t>
            </a:r>
            <a:endParaRPr lang="pt-PT" sz="2000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0" y="548680"/>
            <a:ext cx="9144000" cy="324036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95536" y="805354"/>
            <a:ext cx="597666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 PORTUGAL: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Internal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Product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has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dropped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– 4,5%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pt-PT" sz="2400" b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Investment</a:t>
            </a:r>
            <a:r>
              <a:rPr kumimoji="0" lang="pt-PT" sz="24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has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dropped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nearly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30%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Unemployment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rate  - 17,6%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Évora´s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revenue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decreases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about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19%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7" name="Conexão recta 1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4" presetClass="entr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xão recta 6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11" name="Conexão recta 10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11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 descr="18 04 12 LogotipoHumanoEVR 25 097.jpg"/>
          <p:cNvPicPr>
            <a:picLocks noChangeAspect="1"/>
          </p:cNvPicPr>
          <p:nvPr/>
        </p:nvPicPr>
        <p:blipFill>
          <a:blip r:embed="rId4" cstate="print"/>
          <a:srcRect l="13593"/>
          <a:stretch>
            <a:fillRect/>
          </a:stretch>
        </p:blipFill>
        <p:spPr>
          <a:xfrm>
            <a:off x="1403648" y="188641"/>
            <a:ext cx="7632849" cy="590465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ângulo 14"/>
          <p:cNvSpPr/>
          <p:nvPr/>
        </p:nvSpPr>
        <p:spPr>
          <a:xfrm>
            <a:off x="0" y="548680"/>
            <a:ext cx="9144000" cy="4032448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95536" y="692696"/>
            <a:ext cx="42484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PUBLIC CONSULTATION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Strategic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communities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Visitors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17" name="Conexão recta 1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895528" y="701402"/>
            <a:ext cx="424847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MONITORING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Participants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determine: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Indicators</a:t>
            </a:r>
            <a:endParaRPr lang="pt-PT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Minimal </a:t>
            </a:r>
            <a:r>
              <a:rPr lang="pt-P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conditions</a:t>
            </a:r>
            <a:endParaRPr lang="pt-PT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Limits</a:t>
            </a: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of</a:t>
            </a: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acceptable</a:t>
            </a: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change</a:t>
            </a:r>
            <a:endParaRPr lang="pt-PT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pt-P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BASED ON INTERACTIVE LEARNING AND EXPERIMENTATION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19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foto%20bonecos1.jpg"/>
          <p:cNvPicPr>
            <a:picLocks noChangeAspect="1"/>
          </p:cNvPicPr>
          <p:nvPr/>
        </p:nvPicPr>
        <p:blipFill>
          <a:blip r:embed="rId4" cstate="print"/>
          <a:srcRect l="5415" r="13469"/>
          <a:stretch>
            <a:fillRect/>
          </a:stretch>
        </p:blipFill>
        <p:spPr>
          <a:xfrm>
            <a:off x="1331640" y="188640"/>
            <a:ext cx="7551779" cy="590465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ângulo 10"/>
          <p:cNvSpPr/>
          <p:nvPr/>
        </p:nvSpPr>
        <p:spPr>
          <a:xfrm>
            <a:off x="0" y="548680"/>
            <a:ext cx="9144000" cy="4032448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5536" y="697920"/>
            <a:ext cx="42484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REGULATIONS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Established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consensus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among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all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stakeholders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572000" y="697920"/>
            <a:ext cx="42484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CALENDAR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ACTIVITIES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“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Who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?”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“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What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?”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“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When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?”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20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money-hands-giving-thumbs-up-gesture-cartoon-24181640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63888" y="1556792"/>
            <a:ext cx="5342142" cy="4554176"/>
          </a:xfrm>
          <a:prstGeom prst="snip2DiagRect">
            <a:avLst/>
          </a:prstGeom>
        </p:spPr>
      </p:pic>
      <p:cxnSp>
        <p:nvCxnSpPr>
          <p:cNvPr id="14" name="Conexão recta 1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ângulo 15"/>
          <p:cNvSpPr/>
          <p:nvPr/>
        </p:nvSpPr>
        <p:spPr>
          <a:xfrm>
            <a:off x="0" y="548680"/>
            <a:ext cx="9144000" cy="540060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67544" y="2082914"/>
            <a:ext cx="84249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FINANCIAL PLAN</a:t>
            </a:r>
            <a:endParaRPr lang="pt-PT" sz="32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18" name="Conexão recta 17"/>
          <p:cNvCxnSpPr/>
          <p:nvPr/>
        </p:nvCxnSpPr>
        <p:spPr>
          <a:xfrm>
            <a:off x="0" y="191683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cta 19"/>
          <p:cNvCxnSpPr/>
          <p:nvPr/>
        </p:nvCxnSpPr>
        <p:spPr>
          <a:xfrm>
            <a:off x="0" y="2708920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cta 20"/>
          <p:cNvCxnSpPr/>
          <p:nvPr/>
        </p:nvCxnSpPr>
        <p:spPr>
          <a:xfrm>
            <a:off x="0" y="3501008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cta 21"/>
          <p:cNvCxnSpPr/>
          <p:nvPr/>
        </p:nvCxnSpPr>
        <p:spPr>
          <a:xfrm>
            <a:off x="0" y="4365104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68000" y="2875002"/>
            <a:ext cx="84249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DOCUMENT PREPARATION</a:t>
            </a:r>
            <a:endParaRPr lang="pt-PT" sz="32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67544" y="3645023"/>
            <a:ext cx="84249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IMPLEMENTATION  </a:t>
            </a:r>
            <a:r>
              <a:rPr lang="pt-P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-  </a:t>
            </a:r>
            <a:r>
              <a:rPr lang="pt-PT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version</a:t>
            </a:r>
            <a:r>
              <a:rPr lang="pt-P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1.0. (</a:t>
            </a:r>
            <a:r>
              <a:rPr lang="pt-PT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of</a:t>
            </a:r>
            <a:r>
              <a:rPr lang="pt-P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our</a:t>
            </a:r>
            <a:r>
              <a:rPr lang="pt-P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continuously</a:t>
            </a:r>
            <a:r>
              <a:rPr lang="pt-P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updated</a:t>
            </a:r>
            <a:r>
              <a:rPr lang="pt-P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plan</a:t>
            </a:r>
            <a:r>
              <a:rPr lang="pt-P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)</a:t>
            </a:r>
            <a:endParaRPr lang="pt-PT" sz="14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21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DSC_0057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4932040" y="116632"/>
            <a:ext cx="4032448" cy="602377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ângulo 21"/>
          <p:cNvSpPr/>
          <p:nvPr/>
        </p:nvSpPr>
        <p:spPr>
          <a:xfrm>
            <a:off x="0" y="548680"/>
            <a:ext cx="9144000" cy="93610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95536" y="674693"/>
            <a:ext cx="84249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INVOLVEMENT OF CITIZENS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itchFamily="18" charset="-78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24" name="Conexão recta 2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m 26" descr="JMR 246.jpg"/>
          <p:cNvPicPr>
            <a:picLocks noChangeAspect="1"/>
          </p:cNvPicPr>
          <p:nvPr/>
        </p:nvPicPr>
        <p:blipFill>
          <a:blip r:embed="rId5" cstate="print">
            <a:lum bright="15000"/>
          </a:blip>
          <a:srcRect l="24826" r="7864"/>
          <a:stretch>
            <a:fillRect/>
          </a:stretch>
        </p:blipFill>
        <p:spPr>
          <a:xfrm>
            <a:off x="1403648" y="2348880"/>
            <a:ext cx="3384376" cy="37706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22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DSC_0057.JPG"/>
          <p:cNvPicPr>
            <a:picLocks noChangeAspect="1"/>
          </p:cNvPicPr>
          <p:nvPr/>
        </p:nvPicPr>
        <p:blipFill>
          <a:blip r:embed="rId4" cstate="print"/>
          <a:srcRect l="8197"/>
          <a:stretch>
            <a:fillRect/>
          </a:stretch>
        </p:blipFill>
        <p:spPr>
          <a:xfrm>
            <a:off x="4932040" y="571283"/>
            <a:ext cx="4032448" cy="557112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ângulo 10"/>
          <p:cNvSpPr/>
          <p:nvPr/>
        </p:nvSpPr>
        <p:spPr>
          <a:xfrm>
            <a:off x="0" y="548680"/>
            <a:ext cx="9144000" cy="93610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5536" y="674693"/>
            <a:ext cx="84249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INVOLVEMENT OF CITIZENS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itchFamily="18" charset="-78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 descr="JMR 246.jpg"/>
          <p:cNvPicPr>
            <a:picLocks noChangeAspect="1"/>
          </p:cNvPicPr>
          <p:nvPr/>
        </p:nvPicPr>
        <p:blipFill>
          <a:blip r:embed="rId5" cstate="print"/>
          <a:srcRect l="2131" r="44594"/>
          <a:stretch>
            <a:fillRect/>
          </a:stretch>
        </p:blipFill>
        <p:spPr>
          <a:xfrm>
            <a:off x="1259632" y="1569289"/>
            <a:ext cx="3600400" cy="452400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23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405042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18078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18079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SDC10483.JPG"/>
          <p:cNvPicPr>
            <a:picLocks noChangeAspect="1"/>
          </p:cNvPicPr>
          <p:nvPr/>
        </p:nvPicPr>
        <p:blipFill>
          <a:blip r:embed="rId4" cstate="print"/>
          <a:srcRect l="14563" t="32150" b="38450"/>
          <a:stretch>
            <a:fillRect/>
          </a:stretch>
        </p:blipFill>
        <p:spPr>
          <a:xfrm>
            <a:off x="1259632" y="116632"/>
            <a:ext cx="7812360" cy="201622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SDC11853.JPG"/>
          <p:cNvPicPr>
            <a:picLocks noChangeAspect="1"/>
          </p:cNvPicPr>
          <p:nvPr/>
        </p:nvPicPr>
        <p:blipFill>
          <a:blip r:embed="rId5" cstate="print"/>
          <a:srcRect t="27539" b="36329"/>
          <a:stretch>
            <a:fillRect/>
          </a:stretch>
        </p:blipFill>
        <p:spPr>
          <a:xfrm>
            <a:off x="1224496" y="4149080"/>
            <a:ext cx="7812000" cy="18895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IMG_1204.JPG"/>
          <p:cNvPicPr>
            <a:picLocks noChangeAspect="1"/>
          </p:cNvPicPr>
          <p:nvPr/>
        </p:nvPicPr>
        <p:blipFill>
          <a:blip r:embed="rId6" cstate="print"/>
          <a:srcRect l="13776" t="20600" r="1176" b="52100"/>
          <a:stretch>
            <a:fillRect/>
          </a:stretch>
        </p:blipFill>
        <p:spPr>
          <a:xfrm>
            <a:off x="1259632" y="2204864"/>
            <a:ext cx="7776864" cy="18722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ângulo 14"/>
          <p:cNvSpPr/>
          <p:nvPr/>
        </p:nvSpPr>
        <p:spPr>
          <a:xfrm>
            <a:off x="0" y="548680"/>
            <a:ext cx="9144000" cy="2592288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95536" y="692696"/>
            <a:ext cx="842493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STRONG POINTS FOR SUSTAINABILITY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Different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kinds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relationships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Based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trust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Driven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the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beneficiaries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itchFamily="18" charset="-78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17" name="Conexão recta 1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24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IMG_1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140968"/>
            <a:ext cx="3841200" cy="28809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 descr="IMG_0920.JPG"/>
          <p:cNvPicPr>
            <a:picLocks noChangeAspect="1"/>
          </p:cNvPicPr>
          <p:nvPr/>
        </p:nvPicPr>
        <p:blipFill>
          <a:blip r:embed="rId4" cstate="print"/>
          <a:srcRect l="28234" r="20675"/>
          <a:stretch>
            <a:fillRect/>
          </a:stretch>
        </p:blipFill>
        <p:spPr>
          <a:xfrm>
            <a:off x="5076056" y="188640"/>
            <a:ext cx="3960440" cy="581369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IMG_12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7517" y="116632"/>
            <a:ext cx="3840427" cy="28803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UNESCO_WHC_Logo.jpg"/>
          <p:cNvPicPr>
            <a:picLocks noChangeAspect="1"/>
          </p:cNvPicPr>
          <p:nvPr/>
        </p:nvPicPr>
        <p:blipFill>
          <a:blip r:embed="rId6" cstate="print">
            <a:lum bright="70000" contrast="-70000"/>
          </a:blip>
          <a:srcRect l="7480"/>
          <a:stretch>
            <a:fillRect/>
          </a:stretch>
        </p:blipFill>
        <p:spPr>
          <a:xfrm>
            <a:off x="4149458" y="2636912"/>
            <a:ext cx="854590" cy="954465"/>
          </a:xfrm>
          <a:prstGeom prst="rect">
            <a:avLst/>
          </a:prstGeom>
        </p:spPr>
      </p:pic>
      <p:cxnSp>
        <p:nvCxnSpPr>
          <p:cNvPr id="14" name="Conexão recta 13"/>
          <p:cNvCxnSpPr/>
          <p:nvPr/>
        </p:nvCxnSpPr>
        <p:spPr>
          <a:xfrm flipV="1">
            <a:off x="457200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14"/>
          <p:cNvCxnSpPr/>
          <p:nvPr/>
        </p:nvCxnSpPr>
        <p:spPr>
          <a:xfrm>
            <a:off x="4572000" y="3645024"/>
            <a:ext cx="1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ângulo 9"/>
          <p:cNvSpPr/>
          <p:nvPr/>
        </p:nvSpPr>
        <p:spPr>
          <a:xfrm>
            <a:off x="0" y="548680"/>
            <a:ext cx="9144000" cy="2664296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95536" y="508030"/>
            <a:ext cx="84249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STRONG POINTS FOR SUSTAINABILITY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Only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through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a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power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sharing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process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people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will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feel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that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they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are co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creating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thus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own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the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process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Without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local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resources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ideas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, a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city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can´t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become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SUSTAINABLE</a:t>
            </a:r>
          </a:p>
        </p:txBody>
      </p:sp>
      <p:cxnSp>
        <p:nvCxnSpPr>
          <p:cNvPr id="12" name="Conexão recta 11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25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JMR 200.jpg"/>
          <p:cNvPicPr>
            <a:picLocks noChangeAspect="1"/>
          </p:cNvPicPr>
          <p:nvPr/>
        </p:nvPicPr>
        <p:blipFill>
          <a:blip r:embed="rId4" cstate="print">
            <a:lum bright="15000" contrast="15000"/>
          </a:blip>
          <a:srcRect b="25116"/>
          <a:stretch>
            <a:fillRect/>
          </a:stretch>
        </p:blipFill>
        <p:spPr>
          <a:xfrm>
            <a:off x="3131840" y="190482"/>
            <a:ext cx="5883790" cy="587543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ângulo 10"/>
          <p:cNvSpPr/>
          <p:nvPr/>
        </p:nvSpPr>
        <p:spPr>
          <a:xfrm>
            <a:off x="0" y="548680"/>
            <a:ext cx="9144000" cy="2664296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5536" y="697920"/>
            <a:ext cx="84249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LESSONS LEARNED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Stakeholder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participation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Municipalities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must play the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key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role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facilitator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Persistent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dialogue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sharing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the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decision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making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pie</a:t>
            </a:r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26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SCF0018.jpg"/>
          <p:cNvPicPr>
            <a:picLocks noChangeAspect="1"/>
          </p:cNvPicPr>
          <p:nvPr/>
        </p:nvPicPr>
        <p:blipFill>
          <a:blip r:embed="rId3" cstate="print"/>
          <a:srcRect t="17268" r="8634"/>
          <a:stretch>
            <a:fillRect/>
          </a:stretch>
        </p:blipFill>
        <p:spPr>
          <a:xfrm>
            <a:off x="0" y="3068960"/>
            <a:ext cx="9144000" cy="206997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4" name="Imagem 13" descr="UNESCO_WHC_Logo.jp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 l="7480"/>
          <a:stretch>
            <a:fillRect/>
          </a:stretch>
        </p:blipFill>
        <p:spPr>
          <a:xfrm>
            <a:off x="8028384" y="2132856"/>
            <a:ext cx="854590" cy="954465"/>
          </a:xfrm>
          <a:prstGeom prst="rect">
            <a:avLst/>
          </a:prstGeom>
        </p:spPr>
      </p:pic>
      <p:cxnSp>
        <p:nvCxnSpPr>
          <p:cNvPr id="15" name="Conexão recta 14"/>
          <p:cNvCxnSpPr/>
          <p:nvPr/>
        </p:nvCxnSpPr>
        <p:spPr>
          <a:xfrm flipV="1">
            <a:off x="8441420" y="0"/>
            <a:ext cx="0" cy="206084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cta 15"/>
          <p:cNvCxnSpPr/>
          <p:nvPr/>
        </p:nvCxnSpPr>
        <p:spPr>
          <a:xfrm>
            <a:off x="8441421" y="3140968"/>
            <a:ext cx="0" cy="309634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ângulo 10"/>
          <p:cNvSpPr/>
          <p:nvPr/>
        </p:nvSpPr>
        <p:spPr>
          <a:xfrm>
            <a:off x="0" y="548680"/>
            <a:ext cx="9144000" cy="252028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5536" y="707212"/>
            <a:ext cx="84249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LESSONS FOR SUSTAINABLE DEVELOPMENT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Local self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sufficiency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The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predictable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formation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a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stakeholder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advisory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body</a:t>
            </a:r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27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VC0Q5349.jpg"/>
          <p:cNvPicPr>
            <a:picLocks noChangeAspect="1"/>
          </p:cNvPicPr>
          <p:nvPr/>
        </p:nvPicPr>
        <p:blipFill>
          <a:blip r:embed="rId4" cstate="print"/>
          <a:srcRect b="19095"/>
          <a:stretch>
            <a:fillRect/>
          </a:stretch>
        </p:blipFill>
        <p:spPr>
          <a:xfrm>
            <a:off x="1331640" y="188640"/>
            <a:ext cx="7773919" cy="39604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1" name="Rectângulo 10"/>
          <p:cNvSpPr/>
          <p:nvPr/>
        </p:nvSpPr>
        <p:spPr>
          <a:xfrm>
            <a:off x="0" y="548680"/>
            <a:ext cx="9144000" cy="3168352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5536" y="692696"/>
            <a:ext cx="87484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FINAL HIGHLIGHT OF THE PROJECT´S MAIN STRENGTHS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To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build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the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capacity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the site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To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identify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avoid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barriers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Implementation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focuses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the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site´s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long-term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learning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The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practice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working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together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28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Conexão recta 51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xão recta 5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magem 62" descr="COLAG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4624"/>
            <a:ext cx="8316000" cy="22880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5" name="Imagem 64" descr="507.JPG"/>
          <p:cNvPicPr>
            <a:picLocks noChangeAspect="1"/>
          </p:cNvPicPr>
          <p:nvPr/>
        </p:nvPicPr>
        <p:blipFill>
          <a:blip r:embed="rId4" cstate="print"/>
          <a:srcRect t="22125" b="44686"/>
          <a:stretch>
            <a:fillRect/>
          </a:stretch>
        </p:blipFill>
        <p:spPr>
          <a:xfrm>
            <a:off x="755576" y="2132856"/>
            <a:ext cx="8316000" cy="21602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7" name="Imagem 66" descr="VistaPanoramicaCHE1.JPG"/>
          <p:cNvPicPr>
            <a:picLocks noChangeAspect="1"/>
          </p:cNvPicPr>
          <p:nvPr/>
        </p:nvPicPr>
        <p:blipFill>
          <a:blip r:embed="rId5" cstate="print"/>
          <a:srcRect t="41302" b="28754"/>
          <a:stretch>
            <a:fillRect/>
          </a:stretch>
        </p:blipFill>
        <p:spPr>
          <a:xfrm>
            <a:off x="755576" y="4149080"/>
            <a:ext cx="8316000" cy="20162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Imagem 12" descr="VC0Q5224.jpg"/>
          <p:cNvPicPr>
            <a:picLocks noChangeAspect="1"/>
          </p:cNvPicPr>
          <p:nvPr/>
        </p:nvPicPr>
        <p:blipFill>
          <a:blip r:embed="rId6" cstate="print"/>
          <a:srcRect r="5462"/>
          <a:stretch>
            <a:fillRect/>
          </a:stretch>
        </p:blipFill>
        <p:spPr>
          <a:xfrm>
            <a:off x="-1" y="0"/>
            <a:ext cx="9144001" cy="60905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Rectângulo 11"/>
          <p:cNvSpPr/>
          <p:nvPr/>
        </p:nvSpPr>
        <p:spPr>
          <a:xfrm>
            <a:off x="0" y="548680"/>
            <a:ext cx="9144000" cy="2664296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95536" y="692696"/>
            <a:ext cx="5256584" cy="216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SHARING RESOURCES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Lack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a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Plan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400" b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Lack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of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“</a:t>
            </a:r>
            <a:r>
              <a:rPr kumimoji="0" lang="pt-PT" sz="2400" b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working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together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”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Lack</a:t>
            </a:r>
            <a:r>
              <a:rPr lang="pt-PT" sz="24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common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messages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1" name="Conexão recta 10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95536" y="6053226"/>
            <a:ext cx="216024" cy="40011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sz="2000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</a:t>
            </a:r>
            <a:endParaRPr lang="pt-PT" sz="2000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1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0545" y="478140"/>
            <a:ext cx="1432540" cy="108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3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4720" y="478140"/>
            <a:ext cx="1351055" cy="108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2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36888" y="478140"/>
            <a:ext cx="1368579" cy="108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Conv_remedios 0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9056" y="478140"/>
            <a:ext cx="1440000" cy="108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5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33232" y="478140"/>
            <a:ext cx="1345794" cy="108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IMAGEM~3_1.JPG"/>
          <p:cNvPicPr>
            <a:picLocks noChangeAspect="1"/>
          </p:cNvPicPr>
          <p:nvPr/>
        </p:nvPicPr>
        <p:blipFill>
          <a:blip r:embed="rId9" cstate="print"/>
          <a:srcRect l="7087" t="34644" b="26375"/>
          <a:stretch>
            <a:fillRect/>
          </a:stretch>
        </p:blipFill>
        <p:spPr>
          <a:xfrm>
            <a:off x="1340544" y="1774284"/>
            <a:ext cx="7551936" cy="23762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prç_giraldo_norte.jpg"/>
          <p:cNvPicPr>
            <a:picLocks noChangeAspect="1"/>
          </p:cNvPicPr>
          <p:nvPr/>
        </p:nvPicPr>
        <p:blipFill>
          <a:blip r:embed="rId10" cstate="print"/>
          <a:srcRect l="17325" b="15235"/>
          <a:stretch>
            <a:fillRect/>
          </a:stretch>
        </p:blipFill>
        <p:spPr>
          <a:xfrm>
            <a:off x="1331640" y="4370601"/>
            <a:ext cx="7552800" cy="157867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8" name="Rectângulo 17"/>
          <p:cNvSpPr/>
          <p:nvPr/>
        </p:nvSpPr>
        <p:spPr>
          <a:xfrm>
            <a:off x="0" y="548680"/>
            <a:ext cx="9144000" cy="2664296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95536" y="697920"/>
            <a:ext cx="84249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WHY SHOULD ÉVORA BE SELECTED FOR OAXACA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Since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Public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Use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Planning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has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worked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largely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in natural sites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cultural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landscapes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,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success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in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Evora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opens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up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a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whole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new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opportunity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for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heritage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cities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around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the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world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20" name="Conexão recta 19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29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_DSC0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16632"/>
            <a:ext cx="3491880" cy="233753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VC0Q508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116632"/>
            <a:ext cx="1557600" cy="23364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Clipboard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116632"/>
            <a:ext cx="1668857" cy="23364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DSC_0014.JPG"/>
          <p:cNvPicPr>
            <a:picLocks noChangeAspect="1"/>
          </p:cNvPicPr>
          <p:nvPr/>
        </p:nvPicPr>
        <p:blipFill>
          <a:blip r:embed="rId7" cstate="print">
            <a:lum bright="20000"/>
          </a:blip>
          <a:stretch>
            <a:fillRect/>
          </a:stretch>
        </p:blipFill>
        <p:spPr>
          <a:xfrm>
            <a:off x="5508104" y="2564904"/>
            <a:ext cx="3492000" cy="23376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DSCN9792.JPG"/>
          <p:cNvPicPr>
            <a:picLocks noChangeAspect="1"/>
          </p:cNvPicPr>
          <p:nvPr/>
        </p:nvPicPr>
        <p:blipFill>
          <a:blip r:embed="rId8" cstate="print"/>
          <a:srcRect l="4110" r="9594" b="4326"/>
          <a:stretch>
            <a:fillRect/>
          </a:stretch>
        </p:blipFill>
        <p:spPr>
          <a:xfrm>
            <a:off x="3779912" y="2564904"/>
            <a:ext cx="1558800" cy="230425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496.JPG"/>
          <p:cNvPicPr>
            <a:picLocks noChangeAspect="1"/>
          </p:cNvPicPr>
          <p:nvPr/>
        </p:nvPicPr>
        <p:blipFill>
          <a:blip r:embed="rId9" cstate="print"/>
          <a:srcRect l="7686" r="3931"/>
          <a:stretch>
            <a:fillRect/>
          </a:stretch>
        </p:blipFill>
        <p:spPr>
          <a:xfrm>
            <a:off x="1979712" y="2564904"/>
            <a:ext cx="1656184" cy="23364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 descr="Imagem 004.jpg"/>
          <p:cNvPicPr>
            <a:picLocks noChangeAspect="1"/>
          </p:cNvPicPr>
          <p:nvPr/>
        </p:nvPicPr>
        <p:blipFill>
          <a:blip r:embed="rId10" cstate="print"/>
          <a:srcRect l="13289" t="58268" b="21651"/>
          <a:stretch>
            <a:fillRect/>
          </a:stretch>
        </p:blipFill>
        <p:spPr>
          <a:xfrm>
            <a:off x="1979712" y="4941168"/>
            <a:ext cx="7047880" cy="1224136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9" name="Rectângulo 18"/>
          <p:cNvSpPr/>
          <p:nvPr/>
        </p:nvSpPr>
        <p:spPr>
          <a:xfrm>
            <a:off x="0" y="548680"/>
            <a:ext cx="9144000" cy="273630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95536" y="688628"/>
            <a:ext cx="84249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WHY SHOULD ÉVORA BE SELECTED FOR OAXACA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in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fact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, social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cohesion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can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increased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in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Evora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that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would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result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in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improved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heritage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management,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greater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self-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sufficiency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,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greater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mobilization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of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local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resources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ideas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not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just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in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this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one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city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but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in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others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around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the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world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.</a:t>
            </a:r>
          </a:p>
        </p:txBody>
      </p:sp>
      <p:cxnSp>
        <p:nvCxnSpPr>
          <p:cNvPr id="21" name="Conexão recta 20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30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578.JPG"/>
          <p:cNvPicPr>
            <a:picLocks noChangeAspect="1"/>
          </p:cNvPicPr>
          <p:nvPr/>
        </p:nvPicPr>
        <p:blipFill>
          <a:blip r:embed="rId3" cstate="print">
            <a:lum bright="15000"/>
          </a:blip>
          <a:stretch>
            <a:fillRect/>
          </a:stretch>
        </p:blipFill>
        <p:spPr>
          <a:xfrm>
            <a:off x="5148064" y="188640"/>
            <a:ext cx="3845705" cy="4180114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  <a:softEdge rad="63500"/>
          </a:effectLst>
        </p:spPr>
      </p:pic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ângulo 9"/>
          <p:cNvSpPr/>
          <p:nvPr/>
        </p:nvSpPr>
        <p:spPr>
          <a:xfrm>
            <a:off x="0" y="548680"/>
            <a:ext cx="9144000" cy="1152128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95536" y="663079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THANK YOU FOR YOUR ATTENTION</a:t>
            </a:r>
          </a:p>
        </p:txBody>
      </p:sp>
      <p:cxnSp>
        <p:nvCxnSpPr>
          <p:cNvPr id="12" name="Conexão recta 11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971600" y="2035653"/>
            <a:ext cx="4104456" cy="4489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PT" sz="1050" b="1" dirty="0" smtClean="0">
                <a:latin typeface="Palatino Linotype" pitchFamily="18" charset="0"/>
                <a:cs typeface="Adobe Arabic" pitchFamily="18" charset="-78"/>
              </a:rPr>
              <a:t>TEXT: 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Nuno Domingos</a:t>
            </a:r>
          </a:p>
          <a:p>
            <a:pPr algn="r">
              <a:lnSpc>
                <a:spcPct val="150000"/>
              </a:lnSpc>
            </a:pPr>
            <a:r>
              <a:rPr lang="pt-PT" sz="1050" dirty="0" err="1" smtClean="0">
                <a:latin typeface="Palatino Linotype" pitchFamily="18" charset="0"/>
                <a:cs typeface="Adobe Arabic" pitchFamily="18" charset="-78"/>
              </a:rPr>
              <a:t>Jon</a:t>
            </a: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 Kohl</a:t>
            </a:r>
          </a:p>
          <a:p>
            <a:pPr algn="r">
              <a:lnSpc>
                <a:spcPct val="150000"/>
              </a:lnSpc>
            </a:pPr>
            <a:r>
              <a:rPr lang="pt-PT" sz="1050" b="1" dirty="0" smtClean="0">
                <a:latin typeface="Palatino Linotype" pitchFamily="18" charset="0"/>
                <a:cs typeface="Adobe Arabic" pitchFamily="18" charset="-78"/>
              </a:rPr>
              <a:t>DESIGN AND GRAPHIC EDITING: 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Gustavo Val-Flores</a:t>
            </a:r>
          </a:p>
          <a:p>
            <a:pPr algn="r">
              <a:lnSpc>
                <a:spcPct val="150000"/>
              </a:lnSpc>
            </a:pPr>
            <a:r>
              <a:rPr lang="pt-PT" sz="1050" b="1" dirty="0" smtClean="0">
                <a:latin typeface="Palatino Linotype" pitchFamily="18" charset="0"/>
                <a:cs typeface="Adobe Arabic" pitchFamily="18" charset="-78"/>
              </a:rPr>
              <a:t>CARTOGRAPHY: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Carlos Almeida</a:t>
            </a:r>
          </a:p>
          <a:p>
            <a:pPr algn="r">
              <a:lnSpc>
                <a:spcPct val="150000"/>
              </a:lnSpc>
            </a:pPr>
            <a:r>
              <a:rPr lang="pt-PT" sz="1050" b="1" dirty="0" smtClean="0">
                <a:latin typeface="Palatino Linotype" pitchFamily="18" charset="0"/>
                <a:cs typeface="Adobe Arabic" pitchFamily="18" charset="-78"/>
              </a:rPr>
              <a:t>PHOTOS: 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José Manuel Rodrigues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João Santos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Gustavo Val-Flores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Maria de Jesus Tenda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IHRU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CME – Arquivo Fotográfico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Francisco Bilou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Nuno Domingos </a:t>
            </a:r>
          </a:p>
          <a:p>
            <a:pPr algn="r">
              <a:lnSpc>
                <a:spcPct val="150000"/>
              </a:lnSpc>
            </a:pPr>
            <a:r>
              <a:rPr lang="pt-PT" sz="1050" dirty="0" err="1" smtClean="0">
                <a:latin typeface="Palatino Linotype" pitchFamily="18" charset="0"/>
                <a:cs typeface="Adobe Arabic" pitchFamily="18" charset="-78"/>
              </a:rPr>
              <a:t>Jon</a:t>
            </a: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 Kohl</a:t>
            </a:r>
          </a:p>
          <a:p>
            <a:pPr algn="r"/>
            <a:endParaRPr lang="pt-PT" dirty="0">
              <a:latin typeface="Adobe Arabic" pitchFamily="18" charset="-78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Conexão recta 64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cta 65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Imagem 68" descr="IgrejaGraca1.tif"/>
          <p:cNvPicPr>
            <a:picLocks noChangeAspect="1"/>
          </p:cNvPicPr>
          <p:nvPr/>
        </p:nvPicPr>
        <p:blipFill>
          <a:blip r:embed="rId3" cstate="print">
            <a:lum bright="8000"/>
          </a:blip>
          <a:srcRect l="13484" r="7952"/>
          <a:stretch>
            <a:fillRect/>
          </a:stretch>
        </p:blipFill>
        <p:spPr>
          <a:xfrm>
            <a:off x="5220072" y="45304"/>
            <a:ext cx="3816424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0" name="Imagem 69" descr="0032.jpg"/>
          <p:cNvPicPr>
            <a:picLocks noChangeAspect="1"/>
          </p:cNvPicPr>
          <p:nvPr/>
        </p:nvPicPr>
        <p:blipFill>
          <a:blip r:embed="rId4" cstate="print"/>
          <a:srcRect r="10577"/>
          <a:stretch>
            <a:fillRect/>
          </a:stretch>
        </p:blipFill>
        <p:spPr>
          <a:xfrm>
            <a:off x="1115616" y="45304"/>
            <a:ext cx="4104456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agem 7" descr="VC0Q5248.jpg"/>
          <p:cNvPicPr>
            <a:picLocks noChangeAspect="1"/>
          </p:cNvPicPr>
          <p:nvPr/>
        </p:nvPicPr>
        <p:blipFill>
          <a:blip r:embed="rId5" cstate="print"/>
          <a:srcRect r="8720" b="3403"/>
          <a:stretch>
            <a:fillRect/>
          </a:stretch>
        </p:blipFill>
        <p:spPr>
          <a:xfrm>
            <a:off x="-1" y="0"/>
            <a:ext cx="9144001" cy="60932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Rectângulo 8"/>
          <p:cNvSpPr/>
          <p:nvPr/>
        </p:nvSpPr>
        <p:spPr>
          <a:xfrm>
            <a:off x="0" y="548680"/>
            <a:ext cx="9144000" cy="2664296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95536" y="692696"/>
            <a:ext cx="842493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NEED FOR A NEW APPROACH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32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UNESCO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Turismo de Portugal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offered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a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program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that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represented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a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new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path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forward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: PUP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1" name="Conexão recta 10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3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Conexão recta 56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xão recta 5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m 61" descr="44.jpg"/>
          <p:cNvPicPr>
            <a:picLocks noChangeAspect="1"/>
          </p:cNvPicPr>
          <p:nvPr/>
        </p:nvPicPr>
        <p:blipFill>
          <a:blip r:embed="rId3" cstate="print">
            <a:lum bright="15000"/>
          </a:blip>
          <a:srcRect l="7522" r="5872"/>
          <a:stretch>
            <a:fillRect/>
          </a:stretch>
        </p:blipFill>
        <p:spPr>
          <a:xfrm>
            <a:off x="4932040" y="44624"/>
            <a:ext cx="4248472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3" name="Imagem 62" descr="38.JPG"/>
          <p:cNvPicPr>
            <a:picLocks noChangeAspect="1"/>
          </p:cNvPicPr>
          <p:nvPr/>
        </p:nvPicPr>
        <p:blipFill>
          <a:blip r:embed="rId4" cstate="print">
            <a:lum bright="12000"/>
          </a:blip>
          <a:srcRect r="20991"/>
          <a:stretch>
            <a:fillRect/>
          </a:stretch>
        </p:blipFill>
        <p:spPr>
          <a:xfrm>
            <a:off x="971600" y="44624"/>
            <a:ext cx="3931726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m 6" descr="JMR 247.jpg"/>
          <p:cNvPicPr>
            <a:picLocks noChangeAspect="1"/>
          </p:cNvPicPr>
          <p:nvPr/>
        </p:nvPicPr>
        <p:blipFill>
          <a:blip r:embed="rId5" cstate="print"/>
          <a:srcRect b="9046"/>
          <a:stretch>
            <a:fillRect/>
          </a:stretch>
        </p:blipFill>
        <p:spPr>
          <a:xfrm>
            <a:off x="0" y="0"/>
            <a:ext cx="9144000" cy="623687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CaixaDeTexto 7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4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5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DSCN2375.JPG"/>
          <p:cNvPicPr>
            <a:picLocks noChangeAspect="1"/>
          </p:cNvPicPr>
          <p:nvPr/>
        </p:nvPicPr>
        <p:blipFill>
          <a:blip r:embed="rId3" cstate="print"/>
          <a:srcRect r="6275"/>
          <a:stretch>
            <a:fillRect/>
          </a:stretch>
        </p:blipFill>
        <p:spPr>
          <a:xfrm>
            <a:off x="4878544" y="44624"/>
            <a:ext cx="4301968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Imagem 8" descr="Fotos_Setmbro_2007 055.jpg"/>
          <p:cNvPicPr>
            <a:picLocks noChangeAspect="1"/>
          </p:cNvPicPr>
          <p:nvPr/>
        </p:nvPicPr>
        <p:blipFill>
          <a:blip r:embed="rId4" cstate="print"/>
          <a:srcRect l="9009"/>
          <a:stretch>
            <a:fillRect/>
          </a:stretch>
        </p:blipFill>
        <p:spPr>
          <a:xfrm>
            <a:off x="827584" y="44624"/>
            <a:ext cx="4176464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m 6" descr="DSC00533.jpg"/>
          <p:cNvPicPr>
            <a:picLocks noChangeAspect="1"/>
          </p:cNvPicPr>
          <p:nvPr/>
        </p:nvPicPr>
        <p:blipFill>
          <a:blip r:embed="rId5" cstate="print"/>
          <a:srcRect l="44710" r="23800"/>
          <a:stretch>
            <a:fillRect/>
          </a:stretch>
        </p:blipFill>
        <p:spPr>
          <a:xfrm>
            <a:off x="7524328" y="0"/>
            <a:ext cx="1619672" cy="6858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Imagem 10" descr="JMR 217.jpg"/>
          <p:cNvPicPr>
            <a:picLocks noChangeAspect="1"/>
          </p:cNvPicPr>
          <p:nvPr/>
        </p:nvPicPr>
        <p:blipFill>
          <a:blip r:embed="rId6" cstate="print"/>
          <a:srcRect l="31100" r="52363"/>
          <a:stretch>
            <a:fillRect/>
          </a:stretch>
        </p:blipFill>
        <p:spPr>
          <a:xfrm>
            <a:off x="4499992" y="876"/>
            <a:ext cx="1512168" cy="68571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Imagem 11" descr="JMR 249.jpg"/>
          <p:cNvPicPr>
            <a:picLocks noChangeAspect="1"/>
          </p:cNvPicPr>
          <p:nvPr/>
        </p:nvPicPr>
        <p:blipFill>
          <a:blip r:embed="rId7" cstate="print"/>
          <a:srcRect l="33198" r="37398"/>
          <a:stretch>
            <a:fillRect/>
          </a:stretch>
        </p:blipFill>
        <p:spPr>
          <a:xfrm>
            <a:off x="2987824" y="0"/>
            <a:ext cx="1512168" cy="6858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Imagem 13" descr="JMR 238.jpg"/>
          <p:cNvPicPr>
            <a:picLocks noChangeAspect="1"/>
          </p:cNvPicPr>
          <p:nvPr/>
        </p:nvPicPr>
        <p:blipFill>
          <a:blip r:embed="rId8" cstate="print"/>
          <a:srcRect l="35999" r="34598"/>
          <a:stretch>
            <a:fillRect/>
          </a:stretch>
        </p:blipFill>
        <p:spPr>
          <a:xfrm>
            <a:off x="1475656" y="0"/>
            <a:ext cx="1512168" cy="6858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Imagem 16" descr="JMR 114.jpg"/>
          <p:cNvPicPr>
            <a:picLocks noChangeAspect="1"/>
          </p:cNvPicPr>
          <p:nvPr/>
        </p:nvPicPr>
        <p:blipFill>
          <a:blip r:embed="rId9" cstate="print"/>
          <a:srcRect l="26197" r="44400"/>
          <a:stretch>
            <a:fillRect/>
          </a:stretch>
        </p:blipFill>
        <p:spPr>
          <a:xfrm>
            <a:off x="6012160" y="0"/>
            <a:ext cx="1512168" cy="6858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Imagem 17" descr="JMR 218.jpg"/>
          <p:cNvPicPr>
            <a:picLocks noChangeAspect="1"/>
          </p:cNvPicPr>
          <p:nvPr/>
        </p:nvPicPr>
        <p:blipFill>
          <a:blip r:embed="rId10" cstate="print"/>
          <a:srcRect l="30398" r="40909"/>
          <a:stretch>
            <a:fillRect/>
          </a:stretch>
        </p:blipFill>
        <p:spPr>
          <a:xfrm>
            <a:off x="0" y="-44624"/>
            <a:ext cx="1475656" cy="685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Rectângulo 12"/>
          <p:cNvSpPr/>
          <p:nvPr/>
        </p:nvSpPr>
        <p:spPr>
          <a:xfrm>
            <a:off x="0" y="548680"/>
            <a:ext cx="9144000" cy="288032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5536" y="636364"/>
            <a:ext cx="842493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PLANNING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Traditional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planning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bureaucratic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,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highly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technical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and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based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on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stability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which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no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longer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works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in a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rapidly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changing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complex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world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.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6" name="Conexão recta 15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xão recta 4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4149458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457200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4572000" y="3645024"/>
            <a:ext cx="1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SDC10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6632"/>
            <a:ext cx="3815999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IMG_12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16632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IMG_09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3068960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IMG_12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068960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ângulo 12"/>
          <p:cNvSpPr/>
          <p:nvPr/>
        </p:nvSpPr>
        <p:spPr>
          <a:xfrm>
            <a:off x="0" y="548680"/>
            <a:ext cx="9144000" cy="288032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95536" y="620688"/>
            <a:ext cx="842493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INTERNAL ORGANIZATION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Internal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Working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Team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Internal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advisory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Team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400" b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External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kumimoji="0" lang="pt-PT" sz="2400" b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advisory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c</a:t>
            </a:r>
            <a:r>
              <a:rPr kumimoji="0" lang="pt-PT" sz="2400" b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ommission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7" name="Conexão recta 1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6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IMG_0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480" y="116632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IMG_09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068960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IMG_09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16632"/>
            <a:ext cx="3816424" cy="28623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IMG_12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068960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UNESCO_WHC_Logo.jpg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rcRect l="7480"/>
          <a:stretch>
            <a:fillRect/>
          </a:stretch>
        </p:blipFill>
        <p:spPr>
          <a:xfrm>
            <a:off x="4149458" y="2636912"/>
            <a:ext cx="854590" cy="954465"/>
          </a:xfrm>
          <a:prstGeom prst="rect">
            <a:avLst/>
          </a:prstGeom>
        </p:spPr>
      </p:pic>
      <p:cxnSp>
        <p:nvCxnSpPr>
          <p:cNvPr id="16" name="Conexão recta 15"/>
          <p:cNvCxnSpPr/>
          <p:nvPr/>
        </p:nvCxnSpPr>
        <p:spPr>
          <a:xfrm flipV="1">
            <a:off x="457200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cta 17"/>
          <p:cNvCxnSpPr/>
          <p:nvPr/>
        </p:nvCxnSpPr>
        <p:spPr>
          <a:xfrm>
            <a:off x="4572000" y="3645024"/>
            <a:ext cx="1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ângulo 12"/>
          <p:cNvSpPr/>
          <p:nvPr/>
        </p:nvSpPr>
        <p:spPr>
          <a:xfrm>
            <a:off x="0" y="548680"/>
            <a:ext cx="9144000" cy="129614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5536" y="663079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SHARING POWER</a:t>
            </a:r>
          </a:p>
        </p:txBody>
      </p:sp>
      <p:cxnSp>
        <p:nvCxnSpPr>
          <p:cNvPr id="17" name="Conexão recta 1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7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4149458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457200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4572001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Área de transferência Consorti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81659"/>
            <a:ext cx="8928992" cy="58608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8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 advClick="0" advTm="2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745</Words>
  <Application>Microsoft Office PowerPoint</Application>
  <PresentationFormat>Apresentação no Ecrã (4:3)</PresentationFormat>
  <Paragraphs>239</Paragraphs>
  <Slides>32</Slides>
  <Notes>32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32</vt:i4>
      </vt:variant>
    </vt:vector>
  </HeadingPairs>
  <TitlesOfParts>
    <vt:vector size="34" baseType="lpstr">
      <vt:lpstr>Tema do Office</vt:lpstr>
      <vt:lpstr>Visio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</vt:vector>
  </TitlesOfParts>
  <Company>CME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2102</dc:creator>
  <cp:lastModifiedBy>Valued Acer Customer</cp:lastModifiedBy>
  <cp:revision>94</cp:revision>
  <dcterms:created xsi:type="dcterms:W3CDTF">2013-05-27T15:17:39Z</dcterms:created>
  <dcterms:modified xsi:type="dcterms:W3CDTF">2013-06-03T21:51:48Z</dcterms:modified>
</cp:coreProperties>
</file>