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72" r:id="rId19"/>
    <p:sldId id="279" r:id="rId20"/>
    <p:sldId id="278" r:id="rId21"/>
    <p:sldId id="277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15EF58"/>
    <a:srgbClr val="FFFF99"/>
    <a:srgbClr val="E8083D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 autoAdjust="0"/>
    <p:restoredTop sz="94705" autoAdjust="0"/>
  </p:normalViewPr>
  <p:slideViewPr>
    <p:cSldViewPr>
      <p:cViewPr varScale="1">
        <p:scale>
          <a:sx n="94" d="100"/>
          <a:sy n="94" d="100"/>
        </p:scale>
        <p:origin x="-45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9E54D-930D-4D66-8AEF-67C45139A20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054E934-9A73-424E-BA66-1FE82A7CD685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3200" b="1" dirty="0" smtClean="0">
              <a:solidFill>
                <a:srgbClr val="FFFF00"/>
              </a:solidFill>
            </a:rPr>
            <a:t>Ayuntamiento de Aranjuez</a:t>
          </a:r>
          <a:endParaRPr lang="es-ES" sz="3200" b="1" dirty="0">
            <a:solidFill>
              <a:srgbClr val="FFFF00"/>
            </a:solidFill>
          </a:endParaRPr>
        </a:p>
      </dgm:t>
    </dgm:pt>
    <dgm:pt modelId="{F584BCAA-8326-4D45-A5B0-3ACB99C0E52A}" type="parTrans" cxnId="{FD7F9493-55D5-45FA-87A7-2988B64EF387}">
      <dgm:prSet/>
      <dgm:spPr/>
      <dgm:t>
        <a:bodyPr/>
        <a:lstStyle/>
        <a:p>
          <a:endParaRPr lang="es-ES"/>
        </a:p>
      </dgm:t>
    </dgm:pt>
    <dgm:pt modelId="{F6BB68D1-8356-428A-9660-08B061B4E493}" type="sibTrans" cxnId="{FD7F9493-55D5-45FA-87A7-2988B64EF387}">
      <dgm:prSet/>
      <dgm:spPr/>
      <dgm:t>
        <a:bodyPr/>
        <a:lstStyle/>
        <a:p>
          <a:endParaRPr lang="es-ES"/>
        </a:p>
      </dgm:t>
    </dgm:pt>
    <dgm:pt modelId="{F1C2D91F-2368-46EC-8ACF-6CEB4F27BD30}">
      <dgm:prSet phldrT="[Texto]" custT="1"/>
      <dgm:spPr>
        <a:solidFill>
          <a:srgbClr val="15EF58"/>
        </a:solidFill>
      </dgm:spPr>
      <dgm:t>
        <a:bodyPr/>
        <a:lstStyle/>
        <a:p>
          <a:r>
            <a:rPr lang="es-ES" sz="3200" b="1" dirty="0" smtClean="0">
              <a:solidFill>
                <a:srgbClr val="7030A0"/>
              </a:solidFill>
            </a:rPr>
            <a:t>Todos los centros escolares de Educación Secundaria</a:t>
          </a:r>
          <a:endParaRPr lang="es-ES" sz="3200" b="1" dirty="0">
            <a:solidFill>
              <a:srgbClr val="7030A0"/>
            </a:solidFill>
          </a:endParaRPr>
        </a:p>
      </dgm:t>
    </dgm:pt>
    <dgm:pt modelId="{08C2846B-1A00-4117-BF05-8F2E67E94178}" type="parTrans" cxnId="{A07E9D4D-D1BB-4D21-A4B4-E28EF97E8165}">
      <dgm:prSet/>
      <dgm:spPr/>
      <dgm:t>
        <a:bodyPr/>
        <a:lstStyle/>
        <a:p>
          <a:endParaRPr lang="es-ES"/>
        </a:p>
      </dgm:t>
    </dgm:pt>
    <dgm:pt modelId="{AC3DBCBF-C012-4A35-AD2B-8E7E279C875A}" type="sibTrans" cxnId="{A07E9D4D-D1BB-4D21-A4B4-E28EF97E8165}">
      <dgm:prSet/>
      <dgm:spPr/>
      <dgm:t>
        <a:bodyPr/>
        <a:lstStyle/>
        <a:p>
          <a:endParaRPr lang="es-ES"/>
        </a:p>
      </dgm:t>
    </dgm:pt>
    <dgm:pt modelId="{F1F433DF-A098-46F5-B98A-4BA8000A2BD0}">
      <dgm:prSet phldrT="[Texto]" custT="1"/>
      <dgm:spPr>
        <a:solidFill>
          <a:srgbClr val="FFFF00"/>
        </a:solidFill>
      </dgm:spPr>
      <dgm:t>
        <a:bodyPr/>
        <a:lstStyle/>
        <a:p>
          <a:pPr>
            <a:spcAft>
              <a:spcPts val="0"/>
            </a:spcAft>
          </a:pPr>
          <a:r>
            <a:rPr lang="es-ES" sz="3600" b="1" dirty="0" smtClean="0">
              <a:solidFill>
                <a:srgbClr val="FF0000"/>
              </a:solidFill>
            </a:rPr>
            <a:t>    Fundación</a:t>
          </a:r>
        </a:p>
        <a:p>
          <a:pPr>
            <a:spcAft>
              <a:spcPts val="0"/>
            </a:spcAft>
          </a:pPr>
          <a:r>
            <a:rPr lang="es-ES" sz="3600" b="1" dirty="0" smtClean="0">
              <a:solidFill>
                <a:srgbClr val="FF0000"/>
              </a:solidFill>
            </a:rPr>
            <a:t>     Aranjuez </a:t>
          </a:r>
        </a:p>
        <a:p>
          <a:pPr>
            <a:spcAft>
              <a:spcPts val="0"/>
            </a:spcAft>
          </a:pPr>
          <a:r>
            <a:rPr lang="es-ES" sz="3600" b="1" dirty="0" smtClean="0">
              <a:solidFill>
                <a:srgbClr val="FF0000"/>
              </a:solidFill>
            </a:rPr>
            <a:t>        Paisaje</a:t>
          </a:r>
        </a:p>
        <a:p>
          <a:pPr>
            <a:spcAft>
              <a:spcPts val="0"/>
            </a:spcAft>
          </a:pPr>
          <a:r>
            <a:rPr lang="es-ES" sz="3600" b="1" dirty="0" smtClean="0">
              <a:solidFill>
                <a:srgbClr val="FF0000"/>
              </a:solidFill>
            </a:rPr>
            <a:t>      Cultural</a:t>
          </a:r>
          <a:endParaRPr lang="es-ES" sz="3600" b="1" dirty="0">
            <a:solidFill>
              <a:srgbClr val="FF0000"/>
            </a:solidFill>
          </a:endParaRPr>
        </a:p>
      </dgm:t>
    </dgm:pt>
    <dgm:pt modelId="{25662A74-B2D1-495B-805E-B1C73CD4D469}" type="parTrans" cxnId="{4C3965D6-DC32-42E4-B8CF-84E8928ECBCB}">
      <dgm:prSet/>
      <dgm:spPr/>
      <dgm:t>
        <a:bodyPr/>
        <a:lstStyle/>
        <a:p>
          <a:endParaRPr lang="es-ES"/>
        </a:p>
      </dgm:t>
    </dgm:pt>
    <dgm:pt modelId="{CCA76827-31CC-4F1B-9E4E-A4667BE10019}" type="sibTrans" cxnId="{4C3965D6-DC32-42E4-B8CF-84E8928ECBCB}">
      <dgm:prSet/>
      <dgm:spPr/>
      <dgm:t>
        <a:bodyPr/>
        <a:lstStyle/>
        <a:p>
          <a:endParaRPr lang="es-ES"/>
        </a:p>
      </dgm:t>
    </dgm:pt>
    <dgm:pt modelId="{4D3D84C5-78BE-4211-9B10-67C509E6D281}" type="pres">
      <dgm:prSet presAssocID="{A809E54D-930D-4D66-8AEF-67C45139A20A}" presName="compositeShape" presStyleCnt="0">
        <dgm:presLayoutVars>
          <dgm:chMax val="7"/>
          <dgm:dir/>
          <dgm:resizeHandles val="exact"/>
        </dgm:presLayoutVars>
      </dgm:prSet>
      <dgm:spPr/>
    </dgm:pt>
    <dgm:pt modelId="{858B1621-92E1-4275-B736-786FBDC9E3C9}" type="pres">
      <dgm:prSet presAssocID="{4054E934-9A73-424E-BA66-1FE82A7CD685}" presName="circ1" presStyleLbl="vennNode1" presStyleIdx="0" presStyleCnt="3" custScaleX="155995" custScaleY="136881" custLinFactNeighborX="2245" custLinFactNeighborY="-6764"/>
      <dgm:spPr>
        <a:prstGeom prst="irregularSeal1">
          <a:avLst/>
        </a:prstGeom>
      </dgm:spPr>
      <dgm:t>
        <a:bodyPr/>
        <a:lstStyle/>
        <a:p>
          <a:endParaRPr lang="es-ES"/>
        </a:p>
      </dgm:t>
    </dgm:pt>
    <dgm:pt modelId="{0BDB4E3F-C17F-47B7-8D57-F25FE0FF2D5B}" type="pres">
      <dgm:prSet presAssocID="{4054E934-9A73-424E-BA66-1FE82A7CD685}" presName="circ1Tx" presStyleLbl="revTx" presStyleIdx="0" presStyleCnt="0">
        <dgm:presLayoutVars>
          <dgm:chMax val="0"/>
          <dgm:chPref val="0"/>
          <dgm:bulletEnabled val="1"/>
        </dgm:presLayoutVars>
      </dgm:prSet>
      <dgm:spPr>
        <a:prstGeom prst="irregularSeal1">
          <a:avLst/>
        </a:prstGeom>
      </dgm:spPr>
      <dgm:t>
        <a:bodyPr/>
        <a:lstStyle/>
        <a:p>
          <a:endParaRPr lang="es-ES"/>
        </a:p>
      </dgm:t>
    </dgm:pt>
    <dgm:pt modelId="{BC7108A6-B88B-4F31-AA77-CC7EDF777B04}" type="pres">
      <dgm:prSet presAssocID="{F1C2D91F-2368-46EC-8ACF-6CEB4F27BD30}" presName="circ2" presStyleLbl="vennNode1" presStyleIdx="1" presStyleCnt="3" custScaleX="169556" custScaleY="155850" custLinFactNeighborX="21612" custLinFactNeighborY="5522"/>
      <dgm:spPr>
        <a:prstGeom prst="irregularSeal1">
          <a:avLst/>
        </a:prstGeom>
      </dgm:spPr>
      <dgm:t>
        <a:bodyPr/>
        <a:lstStyle/>
        <a:p>
          <a:endParaRPr lang="es-ES"/>
        </a:p>
      </dgm:t>
    </dgm:pt>
    <dgm:pt modelId="{50634F10-416F-4C41-886A-10998E0C96CC}" type="pres">
      <dgm:prSet presAssocID="{F1C2D91F-2368-46EC-8ACF-6CEB4F27BD30}" presName="circ2Tx" presStyleLbl="revTx" presStyleIdx="0" presStyleCnt="0">
        <dgm:presLayoutVars>
          <dgm:chMax val="0"/>
          <dgm:chPref val="0"/>
          <dgm:bulletEnabled val="1"/>
        </dgm:presLayoutVars>
      </dgm:prSet>
      <dgm:spPr>
        <a:prstGeom prst="irregularSeal1">
          <a:avLst/>
        </a:prstGeom>
      </dgm:spPr>
      <dgm:t>
        <a:bodyPr/>
        <a:lstStyle/>
        <a:p>
          <a:endParaRPr lang="es-ES"/>
        </a:p>
      </dgm:t>
    </dgm:pt>
    <dgm:pt modelId="{372656C8-AE8C-42AF-AB6D-2683FFAC461E}" type="pres">
      <dgm:prSet presAssocID="{F1F433DF-A098-46F5-B98A-4BA8000A2BD0}" presName="circ3" presStyleLbl="vennNode1" presStyleIdx="2" presStyleCnt="3" custScaleX="136614" custScaleY="132202" custLinFactNeighborX="-12406" custLinFactNeighborY="-1248"/>
      <dgm:spPr>
        <a:prstGeom prst="irregularSeal1">
          <a:avLst/>
        </a:prstGeom>
      </dgm:spPr>
      <dgm:t>
        <a:bodyPr/>
        <a:lstStyle/>
        <a:p>
          <a:endParaRPr lang="es-ES"/>
        </a:p>
      </dgm:t>
    </dgm:pt>
    <dgm:pt modelId="{CF93BDB2-CBDC-48C9-9F28-46924810F535}" type="pres">
      <dgm:prSet presAssocID="{F1F433DF-A098-46F5-B98A-4BA8000A2BD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3965D6-DC32-42E4-B8CF-84E8928ECBCB}" srcId="{A809E54D-930D-4D66-8AEF-67C45139A20A}" destId="{F1F433DF-A098-46F5-B98A-4BA8000A2BD0}" srcOrd="2" destOrd="0" parTransId="{25662A74-B2D1-495B-805E-B1C73CD4D469}" sibTransId="{CCA76827-31CC-4F1B-9E4E-A4667BE10019}"/>
    <dgm:cxn modelId="{30AD6F9D-4314-4DB1-A02F-FFE97C81802F}" type="presOf" srcId="{4054E934-9A73-424E-BA66-1FE82A7CD685}" destId="{858B1621-92E1-4275-B736-786FBDC9E3C9}" srcOrd="0" destOrd="0" presId="urn:microsoft.com/office/officeart/2005/8/layout/venn1"/>
    <dgm:cxn modelId="{0FB52741-5553-41DC-85FD-76775BD42795}" type="presOf" srcId="{A809E54D-930D-4D66-8AEF-67C45139A20A}" destId="{4D3D84C5-78BE-4211-9B10-67C509E6D281}" srcOrd="0" destOrd="0" presId="urn:microsoft.com/office/officeart/2005/8/layout/venn1"/>
    <dgm:cxn modelId="{FD7F9493-55D5-45FA-87A7-2988B64EF387}" srcId="{A809E54D-930D-4D66-8AEF-67C45139A20A}" destId="{4054E934-9A73-424E-BA66-1FE82A7CD685}" srcOrd="0" destOrd="0" parTransId="{F584BCAA-8326-4D45-A5B0-3ACB99C0E52A}" sibTransId="{F6BB68D1-8356-428A-9660-08B061B4E493}"/>
    <dgm:cxn modelId="{8616E15F-2490-491F-ABC8-61527911B579}" type="presOf" srcId="{F1F433DF-A098-46F5-B98A-4BA8000A2BD0}" destId="{372656C8-AE8C-42AF-AB6D-2683FFAC461E}" srcOrd="0" destOrd="0" presId="urn:microsoft.com/office/officeart/2005/8/layout/venn1"/>
    <dgm:cxn modelId="{65780BD9-AE63-4132-8BA9-04CBC06A04B7}" type="presOf" srcId="{F1F433DF-A098-46F5-B98A-4BA8000A2BD0}" destId="{CF93BDB2-CBDC-48C9-9F28-46924810F535}" srcOrd="1" destOrd="0" presId="urn:microsoft.com/office/officeart/2005/8/layout/venn1"/>
    <dgm:cxn modelId="{6F70B586-F130-472A-86C3-E4AE42A1A59C}" type="presOf" srcId="{F1C2D91F-2368-46EC-8ACF-6CEB4F27BD30}" destId="{50634F10-416F-4C41-886A-10998E0C96CC}" srcOrd="1" destOrd="0" presId="urn:microsoft.com/office/officeart/2005/8/layout/venn1"/>
    <dgm:cxn modelId="{6FA320EE-4F72-486B-ACCA-88332B1B9A72}" type="presOf" srcId="{4054E934-9A73-424E-BA66-1FE82A7CD685}" destId="{0BDB4E3F-C17F-47B7-8D57-F25FE0FF2D5B}" srcOrd="1" destOrd="0" presId="urn:microsoft.com/office/officeart/2005/8/layout/venn1"/>
    <dgm:cxn modelId="{A07E9D4D-D1BB-4D21-A4B4-E28EF97E8165}" srcId="{A809E54D-930D-4D66-8AEF-67C45139A20A}" destId="{F1C2D91F-2368-46EC-8ACF-6CEB4F27BD30}" srcOrd="1" destOrd="0" parTransId="{08C2846B-1A00-4117-BF05-8F2E67E94178}" sibTransId="{AC3DBCBF-C012-4A35-AD2B-8E7E279C875A}"/>
    <dgm:cxn modelId="{B422B4B5-4B23-4448-ACB6-1CB62F200A7E}" type="presOf" srcId="{F1C2D91F-2368-46EC-8ACF-6CEB4F27BD30}" destId="{BC7108A6-B88B-4F31-AA77-CC7EDF777B04}" srcOrd="0" destOrd="0" presId="urn:microsoft.com/office/officeart/2005/8/layout/venn1"/>
    <dgm:cxn modelId="{CD998DA2-8660-4207-9DEA-5E1C20AD5EA6}" type="presParOf" srcId="{4D3D84C5-78BE-4211-9B10-67C509E6D281}" destId="{858B1621-92E1-4275-B736-786FBDC9E3C9}" srcOrd="0" destOrd="0" presId="urn:microsoft.com/office/officeart/2005/8/layout/venn1"/>
    <dgm:cxn modelId="{45C1868E-7940-4F79-82EB-903FA2C3F0E9}" type="presParOf" srcId="{4D3D84C5-78BE-4211-9B10-67C509E6D281}" destId="{0BDB4E3F-C17F-47B7-8D57-F25FE0FF2D5B}" srcOrd="1" destOrd="0" presId="urn:microsoft.com/office/officeart/2005/8/layout/venn1"/>
    <dgm:cxn modelId="{2C28C00B-A7E5-4F63-BA1A-66196F5577D3}" type="presParOf" srcId="{4D3D84C5-78BE-4211-9B10-67C509E6D281}" destId="{BC7108A6-B88B-4F31-AA77-CC7EDF777B04}" srcOrd="2" destOrd="0" presId="urn:microsoft.com/office/officeart/2005/8/layout/venn1"/>
    <dgm:cxn modelId="{D52C9FEE-7A72-41C7-916C-B13B480307CF}" type="presParOf" srcId="{4D3D84C5-78BE-4211-9B10-67C509E6D281}" destId="{50634F10-416F-4C41-886A-10998E0C96CC}" srcOrd="3" destOrd="0" presId="urn:microsoft.com/office/officeart/2005/8/layout/venn1"/>
    <dgm:cxn modelId="{EB052A90-4ED3-45F0-BCDF-05FE345D8D57}" type="presParOf" srcId="{4D3D84C5-78BE-4211-9B10-67C509E6D281}" destId="{372656C8-AE8C-42AF-AB6D-2683FFAC461E}" srcOrd="4" destOrd="0" presId="urn:microsoft.com/office/officeart/2005/8/layout/venn1"/>
    <dgm:cxn modelId="{D9207C5D-0679-431B-87ED-669B79E2CE71}" type="presParOf" srcId="{4D3D84C5-78BE-4211-9B10-67C509E6D281}" destId="{CF93BDB2-CBDC-48C9-9F28-46924810F5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8B1621-92E1-4275-B736-786FBDC9E3C9}">
      <dsp:nvSpPr>
        <dsp:cNvPr id="0" name=""/>
        <dsp:cNvSpPr/>
      </dsp:nvSpPr>
      <dsp:spPr>
        <a:xfrm>
          <a:off x="1318488" y="-710816"/>
          <a:ext cx="6042905" cy="5302470"/>
        </a:xfrm>
        <a:prstGeom prst="irregularSeal1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rgbClr val="FFFF00"/>
              </a:solidFill>
            </a:rPr>
            <a:t>Ayuntamiento de Aranjuez</a:t>
          </a:r>
          <a:endParaRPr lang="es-ES" sz="3200" b="1" kern="1200" dirty="0">
            <a:solidFill>
              <a:srgbClr val="FFFF00"/>
            </a:solidFill>
          </a:endParaRPr>
        </a:p>
      </dsp:txBody>
      <dsp:txXfrm>
        <a:off x="2124209" y="217116"/>
        <a:ext cx="4431463" cy="2386111"/>
      </dsp:txXfrm>
    </dsp:sp>
    <dsp:sp modelId="{BC7108A6-B88B-4F31-AA77-CC7EDF777B04}">
      <dsp:nvSpPr>
        <dsp:cNvPr id="0" name=""/>
        <dsp:cNvSpPr/>
      </dsp:nvSpPr>
      <dsp:spPr>
        <a:xfrm>
          <a:off x="2575771" y="1342888"/>
          <a:ext cx="6568228" cy="6037288"/>
        </a:xfrm>
        <a:prstGeom prst="irregularSeal1">
          <a:avLst/>
        </a:prstGeom>
        <a:solidFill>
          <a:srgbClr val="15EF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rgbClr val="7030A0"/>
              </a:solidFill>
            </a:rPr>
            <a:t>Todos los centros escolares de Educación Secundaria</a:t>
          </a:r>
          <a:endParaRPr lang="es-ES" sz="3200" b="1" kern="1200" dirty="0">
            <a:solidFill>
              <a:srgbClr val="7030A0"/>
            </a:solidFill>
          </a:endParaRPr>
        </a:p>
      </dsp:txBody>
      <dsp:txXfrm>
        <a:off x="4584554" y="2902520"/>
        <a:ext cx="3940937" cy="3320508"/>
      </dsp:txXfrm>
    </dsp:sp>
    <dsp:sp modelId="{372656C8-AE8C-42AF-AB6D-2683FFAC461E}">
      <dsp:nvSpPr>
        <dsp:cNvPr id="0" name=""/>
        <dsp:cNvSpPr/>
      </dsp:nvSpPr>
      <dsp:spPr>
        <a:xfrm>
          <a:off x="0" y="1752579"/>
          <a:ext cx="5292127" cy="5121216"/>
        </a:xfrm>
        <a:prstGeom prst="irregularSeal1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S" sz="3600" b="1" kern="1200" dirty="0" smtClean="0">
              <a:solidFill>
                <a:srgbClr val="FF0000"/>
              </a:solidFill>
            </a:rPr>
            <a:t>    Fundación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S" sz="3600" b="1" kern="1200" dirty="0" smtClean="0">
              <a:solidFill>
                <a:srgbClr val="FF0000"/>
              </a:solidFill>
            </a:rPr>
            <a:t>     Aranjuez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S" sz="3600" b="1" kern="1200" dirty="0" smtClean="0">
              <a:solidFill>
                <a:srgbClr val="FF0000"/>
              </a:solidFill>
            </a:rPr>
            <a:t>        Paisaje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S" sz="3600" b="1" kern="1200" dirty="0" smtClean="0">
              <a:solidFill>
                <a:srgbClr val="FF0000"/>
              </a:solidFill>
            </a:rPr>
            <a:t>      Cultural</a:t>
          </a:r>
          <a:endParaRPr lang="es-ES" sz="3600" b="1" kern="1200" dirty="0">
            <a:solidFill>
              <a:srgbClr val="FF0000"/>
            </a:solidFill>
          </a:endParaRPr>
        </a:p>
      </dsp:txBody>
      <dsp:txXfrm>
        <a:off x="498342" y="3075560"/>
        <a:ext cx="3175276" cy="2816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0FAFE-C84D-46DB-B202-EFF1467A94F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0792D-9E8A-436B-ADBC-8944D4F3868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1784" y="2906317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A76BF-2824-4A11-8888-FFF390EEFD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B6B5A-28D8-4E40-9A52-F23DF9115FE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6086" y="1534716"/>
            <a:ext cx="4040716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6086" y="2175272"/>
            <a:ext cx="4040716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519A6-8F16-4DE7-A817-F7FFD58BB4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C1DBA-C2B7-412A-9F51-460B8FE331F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DC50-DF10-4FBE-ABEA-D0E52F724C6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2654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4704"/>
            <a:ext cx="3007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E0226-8CD4-4EEE-A3BD-38E90D2573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817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817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65D89-739E-4614-AFCC-A2A3D49E0D6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CF585-B902-4879-9C56-30C8DF32DAF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261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7F9DE-D989-48F4-B90A-4979DD33D46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41974-0923-468D-B272-1A7E7EAC7276}" type="datetimeFigureOut">
              <a:rPr lang="es-ES" smtClean="0"/>
              <a:pPr/>
              <a:t>04/06/2013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00E7D-9299-4C68-B856-446D5D72D6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785A4-39F3-4800-8745-41A0F4FA4C3E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76674"/>
            <a:ext cx="7772400" cy="4824536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/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/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/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sz="4000" dirty="0" smtClean="0">
                <a:solidFill>
                  <a:schemeClr val="bg1"/>
                </a:solidFill>
              </a:rPr>
              <a:t>Organización de Ciudades </a:t>
            </a:r>
            <a:br>
              <a:rPr lang="es-ES" sz="4000" dirty="0" smtClean="0">
                <a:solidFill>
                  <a:schemeClr val="bg1"/>
                </a:solidFill>
              </a:rPr>
            </a:br>
            <a:r>
              <a:rPr lang="es-ES" sz="4000" dirty="0" smtClean="0">
                <a:solidFill>
                  <a:schemeClr val="bg1"/>
                </a:solidFill>
              </a:rPr>
              <a:t>Patrimonio Mundial</a:t>
            </a:r>
            <a:br>
              <a:rPr lang="es-ES" sz="4000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/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rgbClr val="FF0000"/>
                </a:solidFill>
              </a:rPr>
              <a:t>Taller “Camino a Oaxaca”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1296144"/>
          </a:xfrm>
        </p:spPr>
        <p:txBody>
          <a:bodyPr>
            <a:normAutofit fontScale="32500" lnSpcReduction="20000"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r>
              <a:rPr lang="es-ES" sz="9000" dirty="0" smtClean="0">
                <a:solidFill>
                  <a:srgbClr val="00B050"/>
                </a:solidFill>
              </a:rPr>
              <a:t>Córdoba,  4, 5 y 6 de Junio de 2013</a:t>
            </a:r>
            <a:endParaRPr lang="es-ES" sz="9000" dirty="0">
              <a:solidFill>
                <a:srgbClr val="00B050"/>
              </a:solidFill>
            </a:endParaRPr>
          </a:p>
        </p:txBody>
      </p:sp>
      <p:pic>
        <p:nvPicPr>
          <p:cNvPr id="11266" name="Picture 2" descr="http://www.ovpm.org/sites/ovpm/themes/ovega/image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48680"/>
            <a:ext cx="2952328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40" y="1"/>
            <a:ext cx="4849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N00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04665"/>
            <a:ext cx="3763963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SCN0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3645024"/>
            <a:ext cx="3700451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067944" cy="305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01009"/>
            <a:ext cx="418795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80928"/>
            <a:ext cx="5112568" cy="383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Documents and Settings\Ce\Escritorio\COMENIUS REGIO\fichas informe intermedio\IMG_0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9"/>
            <a:ext cx="4800533" cy="36004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5364088" y="404667"/>
            <a:ext cx="3456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Conferencias sobre el patrimonio como recurso didáctico</a:t>
            </a:r>
            <a:endParaRPr lang="es-E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uente de Hércules y Anteo 04"/>
          <p:cNvPicPr>
            <a:picLocks noChangeAspect="1" noChangeArrowheads="1"/>
          </p:cNvPicPr>
          <p:nvPr/>
        </p:nvPicPr>
        <p:blipFill>
          <a:blip r:embed="rId2" cstate="print"/>
          <a:srcRect l="-12" t="26721"/>
          <a:stretch>
            <a:fillRect/>
          </a:stretch>
        </p:blipFill>
        <p:spPr bwMode="auto">
          <a:xfrm>
            <a:off x="444502" y="296466"/>
            <a:ext cx="8159751" cy="252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732369" y="2619376"/>
            <a:ext cx="7584017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000" smtClean="0">
              <a:solidFill>
                <a:srgbClr val="000000"/>
              </a:solidFill>
              <a:latin typeface="DejaVu Sans Condensed" pitchFamily="34" charset="0"/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444502" y="2025254"/>
            <a:ext cx="80645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Fuente dedicada a Hércules. Corona la fuente la lucha del héroe con el gigante Anteo.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Más abajo, Hércules niño estrangulando a las serpientes mandadas por Juno. Al mismo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nivel, en la parte posterior, aparecen sus armas y atributos. En la parte inferior, algunos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de sus trabajos: el Can Cerbero, el Jabalí del Erimanto, el León de Nemea, el Toro de Creta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y la Cierva de Cerinia. Enmarcan la fuente las dos Columnas erigidas por el héroe a su paso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por el es trecho de Gibraltar.</a:t>
            </a: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2364319" y="296466"/>
            <a:ext cx="4127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200" b="1" smtClean="0">
                <a:solidFill>
                  <a:srgbClr val="800080"/>
                </a:solidFill>
                <a:latin typeface="DejaVu Sans Condensed" pitchFamily="34" charset="0"/>
              </a:rPr>
              <a:t>FUENTE DE HÉRCULES Y ANTEO</a:t>
            </a:r>
          </a:p>
        </p:txBody>
      </p:sp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539752" y="5967414"/>
            <a:ext cx="7871883" cy="75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FF99FF"/>
              </a:solidFill>
            </a:endParaRPr>
          </a:p>
        </p:txBody>
      </p:sp>
      <p:sp>
        <p:nvSpPr>
          <p:cNvPr id="4103" name="Rectangle 13"/>
          <p:cNvSpPr>
            <a:spLocks noChangeArrowheads="1"/>
          </p:cNvSpPr>
          <p:nvPr/>
        </p:nvSpPr>
        <p:spPr bwMode="auto">
          <a:xfrm>
            <a:off x="347135" y="5805489"/>
            <a:ext cx="815975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000" b="1" smtClean="0">
              <a:solidFill>
                <a:srgbClr val="FF0000"/>
              </a:solidFill>
              <a:latin typeface="DejaVu Sans Condensed" pitchFamily="34" charset="0"/>
            </a:endParaRPr>
          </a:p>
        </p:txBody>
      </p:sp>
      <p:pic>
        <p:nvPicPr>
          <p:cNvPr id="4104" name="Picture 10"/>
          <p:cNvPicPr>
            <a:picLocks noChangeAspect="1" noChangeArrowheads="1"/>
          </p:cNvPicPr>
          <p:nvPr/>
        </p:nvPicPr>
        <p:blipFill>
          <a:blip r:embed="rId3" cstate="print"/>
          <a:srcRect l="11752" t="78918" r="57875" b="-1012"/>
          <a:stretch>
            <a:fillRect/>
          </a:stretch>
        </p:blipFill>
        <p:spPr bwMode="auto">
          <a:xfrm>
            <a:off x="3515786" y="2996805"/>
            <a:ext cx="2112433" cy="129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1"/>
          <p:cNvPicPr>
            <a:picLocks noChangeAspect="1" noChangeArrowheads="1"/>
          </p:cNvPicPr>
          <p:nvPr/>
        </p:nvPicPr>
        <p:blipFill>
          <a:blip r:embed="rId4" cstate="print"/>
          <a:srcRect l="25000" r="14285"/>
          <a:stretch>
            <a:fillRect/>
          </a:stretch>
        </p:blipFill>
        <p:spPr bwMode="auto">
          <a:xfrm>
            <a:off x="444500" y="2943225"/>
            <a:ext cx="2641600" cy="183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2"/>
          <p:cNvPicPr>
            <a:picLocks noChangeAspect="1" noChangeArrowheads="1"/>
          </p:cNvPicPr>
          <p:nvPr/>
        </p:nvPicPr>
        <p:blipFill>
          <a:blip r:embed="rId5" cstate="print"/>
          <a:srcRect l="30479" t="32607" r="23042" b="5077"/>
          <a:stretch>
            <a:fillRect/>
          </a:stretch>
        </p:blipFill>
        <p:spPr bwMode="auto">
          <a:xfrm>
            <a:off x="5916084" y="2996805"/>
            <a:ext cx="2554816" cy="128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3"/>
          <p:cNvPicPr>
            <a:picLocks noChangeAspect="1" noChangeArrowheads="1"/>
          </p:cNvPicPr>
          <p:nvPr/>
        </p:nvPicPr>
        <p:blipFill>
          <a:blip r:embed="rId6" cstate="print"/>
          <a:srcRect l="7005" t="42313" r="38710" b="-1460"/>
          <a:stretch>
            <a:fillRect/>
          </a:stretch>
        </p:blipFill>
        <p:spPr bwMode="auto">
          <a:xfrm>
            <a:off x="444502" y="5264944"/>
            <a:ext cx="2688167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4"/>
          <p:cNvPicPr>
            <a:picLocks noChangeAspect="1" noChangeArrowheads="1"/>
          </p:cNvPicPr>
          <p:nvPr/>
        </p:nvPicPr>
        <p:blipFill>
          <a:blip r:embed="rId7" cstate="print"/>
          <a:srcRect l="22507" t="55142" r="29137" b="1872"/>
          <a:stretch>
            <a:fillRect/>
          </a:stretch>
        </p:blipFill>
        <p:spPr bwMode="auto">
          <a:xfrm>
            <a:off x="6108702" y="4725592"/>
            <a:ext cx="2688167" cy="100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5"/>
          <p:cNvPicPr>
            <a:picLocks noChangeAspect="1" noChangeArrowheads="1"/>
          </p:cNvPicPr>
          <p:nvPr/>
        </p:nvPicPr>
        <p:blipFill>
          <a:blip r:embed="rId8" cstate="print"/>
          <a:srcRect l="31926" t="49960" r="31383" b="7574"/>
          <a:stretch>
            <a:fillRect/>
          </a:stretch>
        </p:blipFill>
        <p:spPr bwMode="auto">
          <a:xfrm>
            <a:off x="3515785" y="4725591"/>
            <a:ext cx="2360083" cy="102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15 Rectángulo"/>
          <p:cNvSpPr>
            <a:spLocks noChangeArrowheads="1"/>
          </p:cNvSpPr>
          <p:nvPr/>
        </p:nvSpPr>
        <p:spPr bwMode="auto">
          <a:xfrm>
            <a:off x="347136" y="4832748"/>
            <a:ext cx="2976033" cy="43219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En la parte superior Hércules y Anteo. Abajo, Hércules niño, estrangulando a las serpientes.</a:t>
            </a:r>
          </a:p>
        </p:txBody>
      </p:sp>
      <p:sp>
        <p:nvSpPr>
          <p:cNvPr id="4111" name="14 Rectángulo"/>
          <p:cNvSpPr>
            <a:spLocks noChangeArrowheads="1"/>
          </p:cNvSpPr>
          <p:nvPr/>
        </p:nvSpPr>
        <p:spPr bwMode="auto">
          <a:xfrm>
            <a:off x="3420535" y="4293395"/>
            <a:ext cx="2495551" cy="37742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El Can Cerbero, guardián del Hades.</a:t>
            </a:r>
          </a:p>
        </p:txBody>
      </p:sp>
      <p:sp>
        <p:nvSpPr>
          <p:cNvPr id="4112" name="15 Rectángulo"/>
          <p:cNvSpPr>
            <a:spLocks noChangeArrowheads="1"/>
          </p:cNvSpPr>
          <p:nvPr/>
        </p:nvSpPr>
        <p:spPr bwMode="auto">
          <a:xfrm>
            <a:off x="5916086" y="4346972"/>
            <a:ext cx="2592916" cy="3238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La Cierva de Cerinia, consagrada a Diana.</a:t>
            </a:r>
          </a:p>
        </p:txBody>
      </p:sp>
      <p:sp>
        <p:nvSpPr>
          <p:cNvPr id="4113" name="17 Rectángulo"/>
          <p:cNvSpPr>
            <a:spLocks noChangeArrowheads="1"/>
          </p:cNvSpPr>
          <p:nvPr/>
        </p:nvSpPr>
        <p:spPr bwMode="auto">
          <a:xfrm>
            <a:off x="3420533" y="5750720"/>
            <a:ext cx="2590800" cy="37861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El  Jabalí del Erimanto. Hércules debía llevarlo vivo a Euristeo.</a:t>
            </a:r>
          </a:p>
        </p:txBody>
      </p:sp>
      <p:sp>
        <p:nvSpPr>
          <p:cNvPr id="4114" name="18 Rectángulo"/>
          <p:cNvSpPr>
            <a:spLocks noChangeArrowheads="1"/>
          </p:cNvSpPr>
          <p:nvPr/>
        </p:nvSpPr>
        <p:spPr bwMode="auto">
          <a:xfrm>
            <a:off x="6011335" y="5750720"/>
            <a:ext cx="2785533" cy="37861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El León de Nemea. Su piel le sirvió a Hércules de coraza.</a:t>
            </a:r>
          </a:p>
        </p:txBody>
      </p:sp>
      <p:sp>
        <p:nvSpPr>
          <p:cNvPr id="4115" name="20 Rectángulo"/>
          <p:cNvSpPr>
            <a:spLocks noChangeArrowheads="1"/>
          </p:cNvSpPr>
          <p:nvPr/>
        </p:nvSpPr>
        <p:spPr bwMode="auto">
          <a:xfrm>
            <a:off x="347135" y="6344842"/>
            <a:ext cx="3263900" cy="27027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000" b="1" smtClean="0">
                <a:solidFill>
                  <a:srgbClr val="000000"/>
                </a:solidFill>
                <a:latin typeface="DejaVu Sans Condensed" pitchFamily="34" charset="0"/>
              </a:rPr>
              <a:t>El toro de Creta,  sacado de las aguas del Egeo por Neptuno.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idor de contingu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8472" y="1398802"/>
            <a:ext cx="6045063" cy="453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467544" y="1268760"/>
            <a:ext cx="3312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Nuestra visita  a </a:t>
            </a:r>
            <a:r>
              <a:rPr lang="es-E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Mikolow</a:t>
            </a:r>
            <a:r>
              <a:rPr lang="es-E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  Polonia</a:t>
            </a:r>
            <a:endParaRPr lang="es-E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7866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3008313" cy="779686"/>
          </a:xfrm>
        </p:spPr>
        <p:txBody>
          <a:bodyPr>
            <a:normAutofit fontScale="90000"/>
          </a:bodyPr>
          <a:lstStyle/>
          <a:p>
            <a:r>
              <a:rPr lang="es-ES" sz="2800" b="1" dirty="0" smtClean="0"/>
              <a:t>Sesiones de conferencias en la Biblioteca Municipal de </a:t>
            </a:r>
            <a:r>
              <a:rPr lang="es-ES" sz="2800" b="1" dirty="0" err="1" smtClean="0"/>
              <a:t>Mikolów</a:t>
            </a:r>
            <a:endParaRPr lang="es-ES" sz="2800" b="1" dirty="0"/>
          </a:p>
        </p:txBody>
      </p:sp>
      <p:sp>
        <p:nvSpPr>
          <p:cNvPr id="3" name="Contenidor de text 2"/>
          <p:cNvSpPr>
            <a:spLocks noGrp="1"/>
          </p:cNvSpPr>
          <p:nvPr>
            <p:ph type="body" idx="2"/>
          </p:nvPr>
        </p:nvSpPr>
        <p:spPr>
          <a:xfrm>
            <a:off x="323528" y="1935492"/>
            <a:ext cx="3008313" cy="4896544"/>
          </a:xfrm>
        </p:spPr>
        <p:txBody>
          <a:bodyPr>
            <a:normAutofit/>
          </a:bodyPr>
          <a:lstStyle/>
          <a:p>
            <a:r>
              <a:rPr lang="es-ES" sz="1800" b="1" u="sng" dirty="0" smtClean="0"/>
              <a:t>23-04-2013</a:t>
            </a:r>
          </a:p>
          <a:p>
            <a:r>
              <a:rPr lang="es-ES" sz="1800" b="1" dirty="0" smtClean="0"/>
              <a:t>“Regionalismo en la enseñanza de la Historia”</a:t>
            </a:r>
          </a:p>
          <a:p>
            <a:r>
              <a:rPr lang="es-ES" sz="1800" b="1" dirty="0" smtClean="0"/>
              <a:t>“Historia y presente de </a:t>
            </a:r>
            <a:r>
              <a:rPr lang="es-ES" sz="1800" b="1" dirty="0" err="1" smtClean="0"/>
              <a:t>Mikolów</a:t>
            </a:r>
            <a:r>
              <a:rPr lang="es-ES" sz="1800" b="1" dirty="0" smtClean="0"/>
              <a:t>”</a:t>
            </a:r>
          </a:p>
          <a:p>
            <a:r>
              <a:rPr lang="es-ES" sz="1800" b="1" dirty="0" smtClean="0"/>
              <a:t>“Trabajo social sobre Nuestro Patrimonio”</a:t>
            </a:r>
          </a:p>
          <a:p>
            <a:r>
              <a:rPr lang="es-ES" sz="1800" b="1" dirty="0" smtClean="0"/>
              <a:t>“Cuidado y compromiso del patrimonio”</a:t>
            </a:r>
          </a:p>
          <a:p>
            <a:r>
              <a:rPr lang="es-ES" sz="1800" b="1" dirty="0" smtClean="0"/>
              <a:t>“Presentación de actividades del patrimonio de la Escuela Secundaria </a:t>
            </a:r>
            <a:r>
              <a:rPr lang="es-ES" sz="1800" b="1" dirty="0" err="1" smtClean="0"/>
              <a:t>NºI</a:t>
            </a:r>
            <a:r>
              <a:rPr lang="es-ES" sz="1800" b="1" dirty="0" smtClean="0"/>
              <a:t>”</a:t>
            </a:r>
          </a:p>
          <a:p>
            <a:r>
              <a:rPr lang="es-ES" sz="1800" b="1" dirty="0"/>
              <a:t>“Presentación de actividades del patrimonio de la Escuela Secundaria </a:t>
            </a:r>
            <a:r>
              <a:rPr lang="es-ES" sz="1800" b="1" dirty="0" err="1" smtClean="0"/>
              <a:t>NºII</a:t>
            </a:r>
            <a:r>
              <a:rPr lang="es-ES" sz="1800" b="1" dirty="0" smtClean="0"/>
              <a:t>”</a:t>
            </a:r>
            <a:endParaRPr lang="es-ES" sz="1800" b="1" dirty="0"/>
          </a:p>
          <a:p>
            <a:endParaRPr lang="es-ES" b="1" dirty="0" smtClean="0"/>
          </a:p>
          <a:p>
            <a:endParaRPr lang="es-ES" dirty="0"/>
          </a:p>
        </p:txBody>
      </p:sp>
      <p:pic>
        <p:nvPicPr>
          <p:cNvPr id="5" name="Contenidor de contingut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2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32856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32856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05" y="3989546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93096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989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008313" cy="1162050"/>
          </a:xfrm>
        </p:spPr>
        <p:txBody>
          <a:bodyPr>
            <a:noAutofit/>
          </a:bodyPr>
          <a:lstStyle/>
          <a:p>
            <a:r>
              <a:rPr lang="es-ES" sz="2400" b="1" dirty="0" smtClean="0"/>
              <a:t>Conociendo el sistema educativo de la región de Silesia</a:t>
            </a:r>
            <a:endParaRPr lang="es-ES" sz="2400" b="1" dirty="0"/>
          </a:p>
        </p:txBody>
      </p:sp>
      <p:sp>
        <p:nvSpPr>
          <p:cNvPr id="3" name="Contenidor de text 2"/>
          <p:cNvSpPr>
            <a:spLocks noGrp="1"/>
          </p:cNvSpPr>
          <p:nvPr>
            <p:ph type="body" idx="2"/>
          </p:nvPr>
        </p:nvSpPr>
        <p:spPr>
          <a:xfrm>
            <a:off x="467544" y="1844824"/>
            <a:ext cx="3008313" cy="2736304"/>
          </a:xfrm>
        </p:spPr>
        <p:txBody>
          <a:bodyPr>
            <a:normAutofit fontScale="92500"/>
          </a:bodyPr>
          <a:lstStyle/>
          <a:p>
            <a:r>
              <a:rPr lang="es-ES" sz="2000" b="1" dirty="0" smtClean="0">
                <a:latin typeface="Arial" pitchFamily="34" charset="0"/>
                <a:cs typeface="Arial" pitchFamily="34" charset="0"/>
              </a:rPr>
              <a:t>El grupo de profesores españoles visitó dos escuelas de secundaria</a:t>
            </a:r>
          </a:p>
          <a:p>
            <a:r>
              <a:rPr lang="es-ES" sz="2000" b="1" dirty="0" smtClean="0">
                <a:latin typeface="Arial" pitchFamily="34" charset="0"/>
                <a:cs typeface="Arial" pitchFamily="34" charset="0"/>
              </a:rPr>
              <a:t>Escuela Secundaria </a:t>
            </a:r>
            <a:r>
              <a:rPr lang="es-ES" sz="2000" b="1" dirty="0" err="1" smtClean="0">
                <a:latin typeface="Arial" pitchFamily="34" charset="0"/>
                <a:cs typeface="Arial" pitchFamily="34" charset="0"/>
              </a:rPr>
              <a:t>NºII</a:t>
            </a: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000" b="1" dirty="0" smtClean="0">
                <a:latin typeface="Arial" pitchFamily="34" charset="0"/>
                <a:cs typeface="Arial" pitchFamily="34" charset="0"/>
              </a:rPr>
              <a:t>Nos reciben con pan y sal (tradición de explotación de minas de sal)</a:t>
            </a:r>
            <a:endParaRPr lang="es-E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idor de contingut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68760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843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lum bright="46000" contrast="-60000"/>
          </a:blip>
          <a:srcRect/>
          <a:stretch>
            <a:fillRect/>
          </a:stretch>
        </p:blipFill>
        <p:spPr bwMode="auto">
          <a:xfrm>
            <a:off x="2195737" y="1788446"/>
            <a:ext cx="6745915" cy="506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pPr algn="r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Ayuntamiento de Aranjuez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pPr algn="ctr">
              <a:buNone/>
            </a:pPr>
            <a:r>
              <a:rPr lang="es-ES" sz="4000" b="1" dirty="0" err="1" smtClean="0">
                <a:solidFill>
                  <a:srgbClr val="FF0000"/>
                </a:solidFill>
              </a:rPr>
              <a:t>Our</a:t>
            </a:r>
            <a:r>
              <a:rPr lang="es-ES" sz="4000" b="1" dirty="0" smtClean="0">
                <a:solidFill>
                  <a:srgbClr val="FF0000"/>
                </a:solidFill>
              </a:rPr>
              <a:t> </a:t>
            </a:r>
            <a:r>
              <a:rPr lang="es-ES" sz="4000" b="1" dirty="0" err="1" smtClean="0">
                <a:solidFill>
                  <a:srgbClr val="FF0000"/>
                </a:solidFill>
              </a:rPr>
              <a:t>heritage</a:t>
            </a:r>
            <a:r>
              <a:rPr lang="es-ES" sz="4000" b="1" dirty="0" smtClean="0">
                <a:solidFill>
                  <a:srgbClr val="FF0000"/>
                </a:solidFill>
              </a:rPr>
              <a:t>:</a:t>
            </a:r>
          </a:p>
          <a:p>
            <a:pPr algn="ctr">
              <a:buNone/>
            </a:pPr>
            <a:r>
              <a:rPr lang="es-ES" sz="4000" b="1" dirty="0" err="1" smtClean="0">
                <a:solidFill>
                  <a:srgbClr val="FF0000"/>
                </a:solidFill>
              </a:rPr>
              <a:t>from</a:t>
            </a:r>
            <a:r>
              <a:rPr lang="es-ES" sz="4000" b="1" dirty="0" smtClean="0">
                <a:solidFill>
                  <a:srgbClr val="FF0000"/>
                </a:solidFill>
              </a:rPr>
              <a:t> </a:t>
            </a:r>
            <a:r>
              <a:rPr lang="es-ES" sz="4000" b="1" dirty="0" err="1" smtClean="0">
                <a:solidFill>
                  <a:srgbClr val="FF0000"/>
                </a:solidFill>
              </a:rPr>
              <a:t>our</a:t>
            </a:r>
            <a:r>
              <a:rPr lang="es-ES" sz="4000" b="1" dirty="0" smtClean="0">
                <a:solidFill>
                  <a:srgbClr val="FF0000"/>
                </a:solidFill>
              </a:rPr>
              <a:t> </a:t>
            </a:r>
            <a:r>
              <a:rPr lang="es-ES" sz="4000" b="1" dirty="0" err="1" smtClean="0">
                <a:solidFill>
                  <a:srgbClr val="FF0000"/>
                </a:solidFill>
              </a:rPr>
              <a:t>community</a:t>
            </a:r>
            <a:r>
              <a:rPr lang="es-ES" sz="4000" b="1" dirty="0" smtClean="0">
                <a:solidFill>
                  <a:srgbClr val="FF0000"/>
                </a:solidFill>
              </a:rPr>
              <a:t> </a:t>
            </a:r>
            <a:r>
              <a:rPr lang="es-ES" sz="4000" b="1" dirty="0" err="1" smtClean="0">
                <a:solidFill>
                  <a:srgbClr val="FF0000"/>
                </a:solidFill>
              </a:rPr>
              <a:t>to</a:t>
            </a:r>
            <a:r>
              <a:rPr lang="es-ES" sz="4000" b="1" dirty="0" smtClean="0">
                <a:solidFill>
                  <a:srgbClr val="FF0000"/>
                </a:solidFill>
              </a:rPr>
              <a:t> </a:t>
            </a:r>
            <a:r>
              <a:rPr lang="es-ES" sz="4000" b="1" dirty="0" err="1" smtClean="0">
                <a:solidFill>
                  <a:srgbClr val="FF0000"/>
                </a:solidFill>
              </a:rPr>
              <a:t>universality</a:t>
            </a:r>
            <a:endParaRPr lang="es-ES" sz="4000" b="1" dirty="0" smtClean="0">
              <a:solidFill>
                <a:srgbClr val="FF0000"/>
              </a:solidFill>
            </a:endParaRPr>
          </a:p>
          <a:p>
            <a:endParaRPr lang="es-ES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s-ES" sz="4000" b="1" dirty="0" smtClean="0">
                <a:solidFill>
                  <a:srgbClr val="FF0000"/>
                </a:solidFill>
              </a:rPr>
              <a:t>Nuestro Patrimonio: </a:t>
            </a:r>
          </a:p>
          <a:p>
            <a:pPr algn="ctr">
              <a:buNone/>
            </a:pPr>
            <a:r>
              <a:rPr lang="es-ES" sz="4000" b="1" dirty="0" smtClean="0">
                <a:solidFill>
                  <a:srgbClr val="FF0000"/>
                </a:solidFill>
              </a:rPr>
              <a:t>desde lo local a lo universal</a:t>
            </a:r>
            <a:endParaRPr lang="es-ES" sz="40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4" y="1"/>
            <a:ext cx="1619225" cy="230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008313" cy="779686"/>
          </a:xfrm>
        </p:spPr>
        <p:txBody>
          <a:bodyPr>
            <a:noAutofit/>
          </a:bodyPr>
          <a:lstStyle/>
          <a:p>
            <a:r>
              <a:rPr lang="es-ES" sz="2400" b="1" dirty="0" smtClean="0"/>
              <a:t>Metodología de algunas asignaturas</a:t>
            </a:r>
            <a:endParaRPr lang="es-ES" sz="2400" b="1" dirty="0"/>
          </a:p>
        </p:txBody>
      </p:sp>
      <p:sp>
        <p:nvSpPr>
          <p:cNvPr id="3" name="Contenidor de text 2"/>
          <p:cNvSpPr>
            <a:spLocks noGrp="1"/>
          </p:cNvSpPr>
          <p:nvPr>
            <p:ph type="body" idx="2"/>
          </p:nvPr>
        </p:nvSpPr>
        <p:spPr>
          <a:xfrm>
            <a:off x="323528" y="1412776"/>
            <a:ext cx="3008313" cy="4680520"/>
          </a:xfrm>
        </p:spPr>
        <p:txBody>
          <a:bodyPr>
            <a:normAutofit lnSpcReduction="10000"/>
          </a:bodyPr>
          <a:lstStyle/>
          <a:p>
            <a:r>
              <a:rPr lang="es-ES" sz="2000" b="1" dirty="0" smtClean="0"/>
              <a:t>En esta escuela el planteamiento metodológico es en muchos casos monográfico. Así, la escuela se vuelca en proyectos como la Grecia Antigua, o los juegos tradicionales silesianos. Estas son algunas de las actividades que estaban realizando durante la visita</a:t>
            </a:r>
          </a:p>
          <a:p>
            <a:r>
              <a:rPr lang="es-ES" sz="2000" b="1" dirty="0" smtClean="0"/>
              <a:t>Existe la posibilidad de estudiar español como asignatura optativa</a:t>
            </a:r>
            <a:endParaRPr lang="es-ES" sz="2000" b="1" dirty="0"/>
          </a:p>
        </p:txBody>
      </p:sp>
      <p:pic>
        <p:nvPicPr>
          <p:cNvPr id="5" name="Contenidor de contingut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68"/>
            <a:ext cx="4474840" cy="3356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9309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595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23528" y="34077"/>
            <a:ext cx="3008313" cy="591046"/>
          </a:xfrm>
        </p:spPr>
        <p:txBody>
          <a:bodyPr>
            <a:noAutofit/>
          </a:bodyPr>
          <a:lstStyle/>
          <a:p>
            <a:r>
              <a:rPr lang="es-ES" sz="4000" b="1" dirty="0" err="1" smtClean="0"/>
              <a:t>Auschwitz</a:t>
            </a:r>
            <a:endParaRPr lang="es-ES" sz="4000" b="1" dirty="0"/>
          </a:p>
        </p:txBody>
      </p:sp>
      <p:sp>
        <p:nvSpPr>
          <p:cNvPr id="3" name="Contenidor de text 2"/>
          <p:cNvSpPr>
            <a:spLocks noGrp="1"/>
          </p:cNvSpPr>
          <p:nvPr>
            <p:ph type="body" idx="2"/>
          </p:nvPr>
        </p:nvSpPr>
        <p:spPr>
          <a:xfrm>
            <a:off x="1115615" y="1524001"/>
            <a:ext cx="1368153" cy="487152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Contenidor de contingut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54" y="73906"/>
            <a:ext cx="3437798" cy="257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9241"/>
            <a:ext cx="2507771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" y="692696"/>
            <a:ext cx="3083834" cy="231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1" y="2973659"/>
            <a:ext cx="2328259" cy="174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132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t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880"/>
          <a:stretch/>
        </p:blipFill>
        <p:spPr>
          <a:xfrm>
            <a:off x="3203848" y="2384105"/>
            <a:ext cx="1884987" cy="2138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t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72823"/>
            <a:ext cx="1661931" cy="1246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t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34" y="4522252"/>
            <a:ext cx="2747797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t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85" y="2638778"/>
            <a:ext cx="2171733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tg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6863" y="4203300"/>
            <a:ext cx="1836204" cy="137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tg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50" y="4231076"/>
            <a:ext cx="1762133" cy="132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tg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84" y="5825571"/>
            <a:ext cx="1010038" cy="75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tg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74"/>
          <a:stretch/>
        </p:blipFill>
        <p:spPr>
          <a:xfrm>
            <a:off x="7363950" y="5565455"/>
            <a:ext cx="1493912" cy="101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97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 rot="10800000" flipV="1">
            <a:off x="395535" y="0"/>
            <a:ext cx="3008313" cy="692696"/>
          </a:xfrm>
        </p:spPr>
        <p:txBody>
          <a:bodyPr>
            <a:noAutofit/>
          </a:bodyPr>
          <a:lstStyle/>
          <a:p>
            <a:r>
              <a:rPr lang="es-ES" sz="4400" b="1" dirty="0" err="1" smtClean="0"/>
              <a:t>Pszczyna</a:t>
            </a:r>
            <a:endParaRPr lang="es-ES" sz="4400" b="1" dirty="0"/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63"/>
          <a:stretch/>
        </p:blipFill>
        <p:spPr>
          <a:xfrm>
            <a:off x="2753274" y="116632"/>
            <a:ext cx="4091947" cy="257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" y="814400"/>
            <a:ext cx="2747798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75248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8237" y="508382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74" y="2837283"/>
            <a:ext cx="2677684" cy="200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24" y="2700806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t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76056"/>
            <a:ext cx="2627784" cy="197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t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1574" y="5093844"/>
            <a:ext cx="1986385" cy="148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t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111067"/>
            <a:ext cx="2294485" cy="172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156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flipV="1">
            <a:off x="3575052" y="226935"/>
            <a:ext cx="5111749" cy="45719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7544" y="2564904"/>
            <a:ext cx="3007784" cy="3600400"/>
          </a:xfrm>
        </p:spPr>
        <p:txBody>
          <a:bodyPr/>
          <a:lstStyle/>
          <a:p>
            <a:endParaRPr lang="es-ES" sz="3600" dirty="0" smtClean="0">
              <a:solidFill>
                <a:schemeClr val="bg1"/>
              </a:solidFill>
            </a:endParaRPr>
          </a:p>
          <a:p>
            <a:r>
              <a:rPr lang="es-ES" sz="3600" dirty="0" smtClean="0">
                <a:solidFill>
                  <a:schemeClr val="bg1"/>
                </a:solidFill>
              </a:rPr>
              <a:t>Todas las actividades …</a:t>
            </a:r>
            <a:endParaRPr lang="es-ES" sz="3600" dirty="0">
              <a:solidFill>
                <a:schemeClr val="bg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024336" cy="22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707904" y="548680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>
                    <a:lumMod val="95000"/>
                  </a:schemeClr>
                </a:solidFill>
              </a:rPr>
              <a:t>1. </a:t>
            </a: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</a:rPr>
              <a:t>Son realizadas por los jóvenes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3600" b="1" dirty="0" smtClean="0">
                <a:solidFill>
                  <a:schemeClr val="bg1"/>
                </a:solidFill>
              </a:rPr>
              <a:t>dentro del horario escolar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635896" y="2204864"/>
            <a:ext cx="5364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0000"/>
                </a:solidFill>
              </a:rPr>
              <a:t>2. </a:t>
            </a:r>
            <a:r>
              <a:rPr lang="es-ES" sz="2800" dirty="0" smtClean="0">
                <a:solidFill>
                  <a:srgbClr val="FF0000"/>
                </a:solidFill>
              </a:rPr>
              <a:t>El patrimonio se ha incluido como</a:t>
            </a:r>
            <a:r>
              <a:rPr lang="es-ES" sz="3600" dirty="0" smtClean="0">
                <a:solidFill>
                  <a:srgbClr val="FF0000"/>
                </a:solidFill>
              </a:rPr>
              <a:t> </a:t>
            </a:r>
            <a:r>
              <a:rPr lang="es-ES" sz="3600" b="1" dirty="0" smtClean="0">
                <a:solidFill>
                  <a:srgbClr val="FF0000"/>
                </a:solidFill>
              </a:rPr>
              <a:t>tema transversal en </a:t>
            </a:r>
            <a:r>
              <a:rPr lang="es-ES" sz="3600" b="1" smtClean="0">
                <a:solidFill>
                  <a:srgbClr val="FF0000"/>
                </a:solidFill>
              </a:rPr>
              <a:t>los </a:t>
            </a:r>
            <a:r>
              <a:rPr lang="es-ES" sz="3600" b="1" smtClean="0">
                <a:solidFill>
                  <a:srgbClr val="FF0000"/>
                </a:solidFill>
              </a:rPr>
              <a:t>currículos </a:t>
            </a:r>
            <a:r>
              <a:rPr lang="es-ES" sz="3600" b="1" dirty="0" smtClean="0">
                <a:solidFill>
                  <a:srgbClr val="FF0000"/>
                </a:solidFill>
              </a:rPr>
              <a:t>escolares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707904" y="4365104"/>
            <a:ext cx="54360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00B0F0"/>
                </a:solidFill>
              </a:rPr>
              <a:t>3. </a:t>
            </a:r>
            <a:r>
              <a:rPr lang="es-ES" sz="2800" dirty="0" smtClean="0">
                <a:solidFill>
                  <a:srgbClr val="00B0F0"/>
                </a:solidFill>
              </a:rPr>
              <a:t>Las conferencias, exposiciones, actuaciones musicales y teatro están</a:t>
            </a:r>
            <a:r>
              <a:rPr lang="es-ES" sz="3200" dirty="0" smtClean="0">
                <a:solidFill>
                  <a:srgbClr val="00B0F0"/>
                </a:solidFill>
              </a:rPr>
              <a:t> </a:t>
            </a:r>
            <a:r>
              <a:rPr lang="es-ES" sz="3600" b="1" dirty="0" smtClean="0">
                <a:solidFill>
                  <a:srgbClr val="00B0F0"/>
                </a:solidFill>
              </a:rPr>
              <a:t>abiertas al público general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flipH="1" flipV="1">
            <a:off x="3529333" y="226935"/>
            <a:ext cx="45719" cy="457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7544" y="2924944"/>
            <a:ext cx="3007784" cy="3560863"/>
          </a:xfrm>
        </p:spPr>
        <p:txBody>
          <a:bodyPr/>
          <a:lstStyle/>
          <a:p>
            <a:r>
              <a:rPr lang="es-ES" sz="4800" dirty="0" smtClean="0">
                <a:solidFill>
                  <a:srgbClr val="15EF58"/>
                </a:solidFill>
              </a:rPr>
              <a:t>Gestión sostenible del Paisaje Cultural de Aranjuez</a:t>
            </a:r>
            <a:endParaRPr lang="es-ES" sz="4800" dirty="0">
              <a:solidFill>
                <a:srgbClr val="15EF58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024336" cy="22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923928" y="404664"/>
            <a:ext cx="52200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s-ES" sz="2800" dirty="0" smtClean="0">
                <a:solidFill>
                  <a:schemeClr val="bg1"/>
                </a:solidFill>
              </a:rPr>
              <a:t>      1.  </a:t>
            </a:r>
            <a:r>
              <a:rPr lang="es-ES" sz="2400" dirty="0" smtClean="0">
                <a:solidFill>
                  <a:schemeClr val="bg1"/>
                </a:solidFill>
              </a:rPr>
              <a:t>Por primera vez, se han </a:t>
            </a:r>
            <a:r>
              <a:rPr lang="es-E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aunado esfuerzos </a:t>
            </a:r>
            <a:r>
              <a:rPr lang="es-ES" sz="2400" dirty="0" smtClean="0">
                <a:solidFill>
                  <a:schemeClr val="bg1"/>
                </a:solidFill>
              </a:rPr>
              <a:t>para trabajar conjuntamente sobre nuestros valores patrimoniales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2708920"/>
            <a:ext cx="52200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s-ES" sz="2800" dirty="0" smtClean="0">
                <a:solidFill>
                  <a:schemeClr val="bg1"/>
                </a:solidFill>
              </a:rPr>
              <a:t>      2</a:t>
            </a:r>
            <a:r>
              <a:rPr lang="es-ES" sz="2800" b="1" dirty="0" smtClean="0">
                <a:solidFill>
                  <a:schemeClr val="bg1"/>
                </a:solidFill>
              </a:rPr>
              <a:t>. </a:t>
            </a:r>
            <a:r>
              <a:rPr lang="es-ES" sz="2800" b="1" dirty="0" smtClean="0">
                <a:solidFill>
                  <a:srgbClr val="FF33CC"/>
                </a:solidFill>
              </a:rPr>
              <a:t>Sinergias generadas </a:t>
            </a:r>
            <a:r>
              <a:rPr lang="es-ES" sz="2400" dirty="0" smtClean="0">
                <a:solidFill>
                  <a:schemeClr val="bg1"/>
                </a:solidFill>
              </a:rPr>
              <a:t>por un proyecto financiado desde Europa ( Programa </a:t>
            </a:r>
            <a:r>
              <a:rPr lang="es-ES" sz="2400" dirty="0" err="1" smtClean="0">
                <a:solidFill>
                  <a:schemeClr val="bg1"/>
                </a:solidFill>
              </a:rPr>
              <a:t>Comenius</a:t>
            </a:r>
            <a:r>
              <a:rPr lang="es-ES" sz="2400" dirty="0" smtClean="0">
                <a:solidFill>
                  <a:schemeClr val="bg1"/>
                </a:solidFill>
              </a:rPr>
              <a:t> Regio)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23928" y="4797152"/>
            <a:ext cx="5364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s-ES" sz="2800" dirty="0" smtClean="0">
                <a:solidFill>
                  <a:schemeClr val="bg1"/>
                </a:solidFill>
              </a:rPr>
              <a:t>      3. </a:t>
            </a:r>
            <a:r>
              <a:rPr lang="es-ES" sz="2400" dirty="0" smtClean="0">
                <a:solidFill>
                  <a:schemeClr val="bg1"/>
                </a:solidFill>
              </a:rPr>
              <a:t>Descubrir nuevos métodos de trabajo para los profesores</a:t>
            </a:r>
          </a:p>
          <a:p>
            <a:pPr marL="514350" indent="-514350"/>
            <a:r>
              <a:rPr lang="es-ES" sz="2800" dirty="0" smtClean="0">
                <a:solidFill>
                  <a:schemeClr val="bg1"/>
                </a:solidFill>
              </a:rPr>
              <a:t>      ( </a:t>
            </a:r>
            <a:r>
              <a:rPr lang="es-ES" sz="2800" b="1" dirty="0" smtClean="0">
                <a:solidFill>
                  <a:srgbClr val="FFFF00"/>
                </a:solidFill>
              </a:rPr>
              <a:t>intercambio de experiencias</a:t>
            </a:r>
            <a:r>
              <a:rPr lang="es-ES" sz="2800" dirty="0" smtClean="0">
                <a:solidFill>
                  <a:schemeClr val="bg1"/>
                </a:solidFill>
              </a:rPr>
              <a:t>)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3568" y="764704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 smtClean="0">
                <a:solidFill>
                  <a:schemeClr val="bg1"/>
                </a:solidFill>
              </a:rPr>
              <a:t>…</a:t>
            </a:r>
            <a:endParaRPr lang="es-ES" sz="96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491880" y="0"/>
            <a:ext cx="5652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4.  </a:t>
            </a:r>
            <a:r>
              <a:rPr lang="es-ES" sz="2800" b="1" dirty="0" smtClean="0">
                <a:solidFill>
                  <a:srgbClr val="FF0000"/>
                </a:solidFill>
              </a:rPr>
              <a:t>Difusión de los valores patrimoniales</a:t>
            </a:r>
            <a:r>
              <a:rPr lang="es-ES" sz="2800" dirty="0" smtClean="0">
                <a:solidFill>
                  <a:srgbClr val="FF0000"/>
                </a:solidFill>
              </a:rPr>
              <a:t> </a:t>
            </a:r>
            <a:r>
              <a:rPr lang="es-ES" sz="2400" dirty="0" smtClean="0">
                <a:solidFill>
                  <a:schemeClr val="bg1"/>
                </a:solidFill>
              </a:rPr>
              <a:t>del Paisaje Cultural de Aranjuez a través del conocimiento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63888" y="1556792"/>
            <a:ext cx="5580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5.  </a:t>
            </a:r>
            <a:r>
              <a:rPr lang="es-ES" sz="2800" b="1" dirty="0" smtClean="0">
                <a:solidFill>
                  <a:srgbClr val="00B0F0"/>
                </a:solidFill>
              </a:rPr>
              <a:t>Apoyo en las nuevas tecnologías </a:t>
            </a:r>
            <a:r>
              <a:rPr lang="es-ES" sz="2400" dirty="0" smtClean="0">
                <a:solidFill>
                  <a:schemeClr val="bg1"/>
                </a:solidFill>
              </a:rPr>
              <a:t>como plataforma de difusión, promoción, conocimiento e intercambio de buenas prácticas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635896" y="3573016"/>
            <a:ext cx="5508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6.  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Compromiso de la comunidad educativa</a:t>
            </a:r>
            <a:r>
              <a:rPr lang="es-ES" sz="2800" dirty="0" smtClean="0">
                <a:solidFill>
                  <a:schemeClr val="bg1"/>
                </a:solidFill>
              </a:rPr>
              <a:t> </a:t>
            </a:r>
            <a:r>
              <a:rPr lang="es-ES" sz="2400" dirty="0" smtClean="0">
                <a:solidFill>
                  <a:schemeClr val="bg1"/>
                </a:solidFill>
              </a:rPr>
              <a:t>local con la protección de nuestro patrimonio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635896" y="5042118"/>
            <a:ext cx="5508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7.  </a:t>
            </a:r>
            <a:r>
              <a:rPr lang="es-ES" sz="2400" dirty="0" smtClean="0">
                <a:solidFill>
                  <a:schemeClr val="bg1"/>
                </a:solidFill>
              </a:rPr>
              <a:t>Iniciativa liderada por la administración titular del bien Paisaje Cultural de Aranjuez  contemplada  en </a:t>
            </a:r>
            <a:r>
              <a:rPr lang="es-ES" sz="2800" b="1" dirty="0" smtClean="0">
                <a:solidFill>
                  <a:schemeClr val="accent5">
                    <a:lumMod val="50000"/>
                  </a:schemeClr>
                </a:solidFill>
              </a:rPr>
              <a:t>el Plan de Gestión</a:t>
            </a:r>
            <a:endParaRPr lang="es-E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 smtClean="0">
                <a:solidFill>
                  <a:schemeClr val="bg1"/>
                </a:solidFill>
              </a:rPr>
              <a:t>Y para otras ciudades…?</a:t>
            </a:r>
            <a:endParaRPr lang="es-ES" sz="5400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3528" y="1556792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Los jóvenes de hoy son los adultos de mañana </a:t>
            </a:r>
            <a:r>
              <a:rPr lang="es-ES" sz="2800" dirty="0" smtClean="0">
                <a:solidFill>
                  <a:srgbClr val="C00000"/>
                </a:solidFill>
              </a:rPr>
              <a:t>que participarán en la toma de decisiones de su ciudad</a:t>
            </a:r>
            <a:endParaRPr lang="es-ES" sz="2800" dirty="0">
              <a:solidFill>
                <a:srgbClr val="C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31032" y="2924944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15EF58"/>
                </a:solidFill>
              </a:rPr>
              <a:t>La participación ciudadana es un imprescindible para la gestión </a:t>
            </a:r>
            <a:r>
              <a:rPr lang="es-ES" sz="3200" dirty="0" smtClean="0">
                <a:solidFill>
                  <a:srgbClr val="15EF58"/>
                </a:solidFill>
              </a:rPr>
              <a:t> </a:t>
            </a:r>
            <a:r>
              <a:rPr lang="es-ES" sz="2800" dirty="0" smtClean="0">
                <a:solidFill>
                  <a:srgbClr val="92D050"/>
                </a:solidFill>
              </a:rPr>
              <a:t>de los sitios declarados  patrimonio Mundial:  solo a  través del compromiso de los ciudadanos se puede garantizar  la conservación del Patrimonio</a:t>
            </a:r>
            <a:endParaRPr lang="es-ES" sz="2800" dirty="0">
              <a:solidFill>
                <a:srgbClr val="92D05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3040" y="5373216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B0F0"/>
                </a:solidFill>
              </a:rPr>
              <a:t>La motivación de los jóvenes </a:t>
            </a:r>
            <a:r>
              <a:rPr lang="es-E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genera un efecto exponencial en su  entorno  de gran alcance</a:t>
            </a:r>
            <a:endParaRPr lang="es-E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6600" dirty="0" smtClean="0">
                <a:solidFill>
                  <a:schemeClr val="bg1"/>
                </a:solidFill>
              </a:rPr>
              <a:t>…</a:t>
            </a:r>
            <a:endParaRPr lang="es-ES" sz="6600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83568" y="1196752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4">
                    <a:lumMod val="75000"/>
                  </a:schemeClr>
                </a:solidFill>
              </a:rPr>
              <a:t>Todos los gestores de los sitios tiene capacidad de</a:t>
            </a:r>
            <a:r>
              <a:rPr lang="es-ES" sz="3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3200" b="1" dirty="0" smtClean="0">
                <a:solidFill>
                  <a:srgbClr val="7030A0"/>
                </a:solidFill>
              </a:rPr>
              <a:t>intervenir  o participar en el ámbito educativo</a:t>
            </a:r>
            <a:endParaRPr lang="es-ES" sz="3200" b="1" dirty="0">
              <a:solidFill>
                <a:srgbClr val="7030A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55576" y="2852936"/>
            <a:ext cx="8064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</a:rPr>
              <a:t>Es un buen sistema para</a:t>
            </a: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3200" b="1" dirty="0" smtClean="0">
                <a:solidFill>
                  <a:schemeClr val="bg1">
                    <a:lumMod val="95000"/>
                  </a:schemeClr>
                </a:solidFill>
              </a:rPr>
              <a:t>transmitir el valor universal excepcional </a:t>
            </a: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</a:rPr>
              <a:t>y la importancia de la inscripción en la lista de Patrimonio Mundial</a:t>
            </a:r>
            <a:endParaRPr lang="es-E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584" y="4795897"/>
            <a:ext cx="77048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</a:rPr>
              <a:t>Compromiso político y técnico  </a:t>
            </a:r>
            <a:r>
              <a:rPr lang="es-ES" sz="2800" dirty="0" smtClean="0">
                <a:solidFill>
                  <a:srgbClr val="FFFF99"/>
                </a:solidFill>
              </a:rPr>
              <a:t>en la preservación de nuestro Patrimonio Histórico:  la educación es una herramienta clave para el sistema de gestión</a:t>
            </a:r>
            <a:endParaRPr lang="es-ES" sz="28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Autofit/>
          </a:bodyPr>
          <a:lstStyle/>
          <a:p>
            <a:r>
              <a:rPr lang="es-ES" sz="4800" dirty="0" smtClean="0">
                <a:solidFill>
                  <a:srgbClr val="15EF58"/>
                </a:solidFill>
              </a:rPr>
              <a:t>¿Por qué puede ser interesante en Oaxaca?</a:t>
            </a:r>
            <a:endParaRPr lang="es-ES" sz="4800" dirty="0">
              <a:solidFill>
                <a:srgbClr val="15EF58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72008" cy="45719"/>
          </a:xfrm>
        </p:spPr>
        <p:txBody>
          <a:bodyPr>
            <a:normAutofit fontScale="25000" lnSpcReduction="20000"/>
          </a:bodyPr>
          <a:lstStyle/>
          <a:p>
            <a:pPr algn="l">
              <a:buClr>
                <a:srgbClr val="FF0000"/>
              </a:buClr>
              <a:buFont typeface="Wingdings" pitchFamily="2" charset="2"/>
              <a:buChar char="q"/>
            </a:pP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2" y="1916832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Porque es un ejemplo novedoso  de gestión sostenible  del Patrimonio pues</a:t>
            </a:r>
            <a:r>
              <a:rPr lang="es-E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smtClean="0">
                <a:solidFill>
                  <a:srgbClr val="FFFF00"/>
                </a:solidFill>
              </a:rPr>
              <a:t>tiene como primer destinatario  al hombre </a:t>
            </a: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y no al bien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11560" y="3501008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Porque</a:t>
            </a:r>
            <a:r>
              <a:rPr lang="es-E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smtClean="0">
                <a:solidFill>
                  <a:srgbClr val="00B0F0"/>
                </a:solidFill>
              </a:rPr>
              <a:t>vincula a diferentes colectivos  en un proyecto común</a:t>
            </a:r>
            <a:r>
              <a:rPr lang="es-ES" sz="2400" dirty="0" smtClean="0">
                <a:solidFill>
                  <a:srgbClr val="E8083D"/>
                </a:solidFill>
              </a:rPr>
              <a:t> </a:t>
            </a: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 conocimiento, conservación y difusión de los valores del sitio Patrimonio Mundial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1560" y="5157192"/>
            <a:ext cx="81369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Porque las actividades llevadas a cabo en Aranjuez pueden ser</a:t>
            </a:r>
            <a:r>
              <a:rPr lang="es-E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un Yacimiento de Ideas </a:t>
            </a: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para ser puestas en práctica en otras ciudades</a:t>
            </a:r>
            <a:endParaRPr lang="es-E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 smtClean="0">
                <a:solidFill>
                  <a:schemeClr val="bg1"/>
                </a:solidFill>
              </a:rPr>
              <a:t>…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052736"/>
            <a:ext cx="45719" cy="45719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endParaRPr lang="es-E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03648" y="1340768"/>
            <a:ext cx="65527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Porqu</a:t>
            </a:r>
            <a:r>
              <a:rPr lang="es-E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smtClean="0">
                <a:solidFill>
                  <a:srgbClr val="FF33CC"/>
                </a:solidFill>
              </a:rPr>
              <a:t>activa la participación ciudadana</a:t>
            </a:r>
          </a:p>
          <a:p>
            <a:pPr>
              <a:buFont typeface="Wingdings" pitchFamily="2" charset="2"/>
              <a:buChar char="q"/>
            </a:pPr>
            <a:endParaRPr lang="es-ES" sz="2400" b="1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03648" y="2636912"/>
            <a:ext cx="71287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Porque incorpora el </a:t>
            </a:r>
            <a:r>
              <a:rPr lang="es-ES" sz="2800" b="1" dirty="0" smtClean="0">
                <a:solidFill>
                  <a:srgbClr val="00B050"/>
                </a:solidFill>
              </a:rPr>
              <a:t>Patrimonio Histórico en el currículo académico</a:t>
            </a:r>
            <a:r>
              <a:rPr lang="es-ES" sz="2400" dirty="0" smtClean="0">
                <a:solidFill>
                  <a:srgbClr val="00B050"/>
                </a:solidFill>
              </a:rPr>
              <a:t> </a:t>
            </a: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 los centros educativos</a:t>
            </a:r>
          </a:p>
          <a:p>
            <a:pPr>
              <a:buFont typeface="Wingdings" pitchFamily="2" charset="2"/>
              <a:buChar char="q"/>
            </a:pPr>
            <a:endParaRPr lang="es-ES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259632" y="4149080"/>
            <a:ext cx="74888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Porque propicia la </a:t>
            </a:r>
            <a:r>
              <a:rPr lang="es-ES" sz="2800" b="1" dirty="0" smtClean="0">
                <a:solidFill>
                  <a:srgbClr val="00B0F0"/>
                </a:solidFill>
              </a:rPr>
              <a:t>visión integral del patrimonio como elemento generador de riqueza</a:t>
            </a:r>
            <a:r>
              <a:rPr lang="es-ES" sz="2400" b="1" dirty="0" smtClean="0">
                <a:solidFill>
                  <a:srgbClr val="00B0F0"/>
                </a:solidFill>
              </a:rPr>
              <a:t> </a:t>
            </a:r>
            <a:r>
              <a:rPr lang="es-E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(elemento clave para el turismo sostenible, desarrollo  económico, creación cultural, conservación del medio ambiente…)</a:t>
            </a:r>
            <a:endParaRPr lang="es-E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5"/>
            <a:ext cx="8229600" cy="528945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s-ES" sz="54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es-ES" sz="40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s-ES" sz="4000" dirty="0" smtClean="0">
                <a:solidFill>
                  <a:srgbClr val="FFFF00"/>
                </a:solidFill>
              </a:rPr>
              <a:t>“</a:t>
            </a:r>
            <a:r>
              <a:rPr lang="es-ES" sz="4000" dirty="0" smtClean="0">
                <a:solidFill>
                  <a:srgbClr val="FF33CC"/>
                </a:solidFill>
              </a:rPr>
              <a:t>solamente aquello que se </a:t>
            </a:r>
            <a:r>
              <a:rPr lang="es-ES" sz="5400" b="1" dirty="0" smtClean="0">
                <a:solidFill>
                  <a:srgbClr val="FF33CC"/>
                </a:solidFill>
              </a:rPr>
              <a:t>conoce</a:t>
            </a:r>
            <a:r>
              <a:rPr lang="es-ES" sz="4000" dirty="0" smtClean="0">
                <a:solidFill>
                  <a:srgbClr val="FF33CC"/>
                </a:solidFill>
              </a:rPr>
              <a:t> es susceptible de </a:t>
            </a:r>
            <a:r>
              <a:rPr lang="es-ES" sz="4000" b="1" dirty="0" smtClean="0">
                <a:solidFill>
                  <a:srgbClr val="FF33CC"/>
                </a:solidFill>
              </a:rPr>
              <a:t>ser </a:t>
            </a:r>
            <a:r>
              <a:rPr lang="es-ES" sz="5400" b="1" dirty="0" smtClean="0">
                <a:solidFill>
                  <a:srgbClr val="FF33CC"/>
                </a:solidFill>
              </a:rPr>
              <a:t>amado</a:t>
            </a:r>
            <a:r>
              <a:rPr lang="es-ES" sz="4800" b="1" dirty="0" smtClean="0">
                <a:solidFill>
                  <a:srgbClr val="FF33CC"/>
                </a:solidFill>
              </a:rPr>
              <a:t>, </a:t>
            </a:r>
            <a:r>
              <a:rPr lang="es-ES" sz="5400" b="1" dirty="0" smtClean="0">
                <a:solidFill>
                  <a:srgbClr val="FF33CC"/>
                </a:solidFill>
              </a:rPr>
              <a:t>valorado y protegido</a:t>
            </a:r>
            <a:r>
              <a:rPr lang="es-ES" sz="4000" b="1" dirty="0" smtClean="0">
                <a:solidFill>
                  <a:srgbClr val="FFFF00"/>
                </a:solidFill>
              </a:rPr>
              <a:t>”</a:t>
            </a:r>
            <a:endParaRPr lang="es-E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528945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s-ES" sz="9500" dirty="0" smtClean="0">
                <a:solidFill>
                  <a:srgbClr val="E8083D"/>
                </a:solidFill>
              </a:rPr>
              <a:t>¡Muchas gracias!</a:t>
            </a:r>
          </a:p>
          <a:p>
            <a:pPr algn="ctr">
              <a:buNone/>
            </a:pPr>
            <a:endParaRPr lang="es-ES" sz="6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s-ES" sz="4400" dirty="0" smtClean="0">
                <a:solidFill>
                  <a:srgbClr val="15EF58"/>
                </a:solidFill>
              </a:rPr>
              <a:t>María del Pozo López</a:t>
            </a:r>
          </a:p>
          <a:p>
            <a:pPr algn="ctr">
              <a:buNone/>
            </a:pPr>
            <a:r>
              <a:rPr lang="es-ES" sz="3500" dirty="0" smtClean="0">
                <a:solidFill>
                  <a:schemeClr val="bg1"/>
                </a:solidFill>
              </a:rPr>
              <a:t>Directora</a:t>
            </a:r>
          </a:p>
          <a:p>
            <a:pPr algn="ctr">
              <a:buNone/>
            </a:pPr>
            <a:r>
              <a:rPr lang="es-ES" sz="3500" dirty="0" smtClean="0">
                <a:solidFill>
                  <a:schemeClr val="bg1"/>
                </a:solidFill>
              </a:rPr>
              <a:t>Fundación Aranjuez Paisaje Cultural</a:t>
            </a:r>
          </a:p>
          <a:p>
            <a:pPr algn="ctr">
              <a:buNone/>
            </a:pPr>
            <a:r>
              <a:rPr lang="es-ES" sz="3900" dirty="0" smtClean="0">
                <a:solidFill>
                  <a:srgbClr val="00B0F0"/>
                </a:solidFill>
              </a:rPr>
              <a:t>mdelpozo@aranjuez.es</a:t>
            </a:r>
            <a:endParaRPr lang="es-ES" sz="39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fotos para libro Sevilla\DSC_0630.jpg"/>
          <p:cNvPicPr>
            <a:picLocks noChangeAspect="1" noChangeArrowheads="1"/>
          </p:cNvPicPr>
          <p:nvPr/>
        </p:nvPicPr>
        <p:blipFill>
          <a:blip r:embed="rId2" cstate="print">
            <a:lum bright="33000" contrast="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556792"/>
            <a:ext cx="6563072" cy="1143000"/>
          </a:xfrm>
        </p:spPr>
        <p:txBody>
          <a:bodyPr>
            <a:noAutofit/>
          </a:bodyPr>
          <a:lstStyle/>
          <a:p>
            <a:r>
              <a:rPr lang="es-ES" sz="7200" b="1" dirty="0" smtClean="0">
                <a:solidFill>
                  <a:srgbClr val="C00000"/>
                </a:solidFill>
                <a:effectLst>
                  <a:outerShdw dist="50800" dir="17460000" sx="105000" sy="105000" algn="ctr" rotWithShape="0">
                    <a:schemeClr val="bg1">
                      <a:lumMod val="95000"/>
                      <a:alpha val="96000"/>
                    </a:schemeClr>
                  </a:outerShdw>
                </a:effectLst>
              </a:rPr>
              <a:t>Objetivo general</a:t>
            </a:r>
            <a:endParaRPr lang="es-ES" sz="7200" b="1" dirty="0">
              <a:solidFill>
                <a:srgbClr val="C00000"/>
              </a:solidFill>
              <a:effectLst>
                <a:outerShdw dist="50800" dir="17460000" sx="105000" sy="105000" algn="ctr" rotWithShape="0">
                  <a:schemeClr val="bg1">
                    <a:lumMod val="95000"/>
                    <a:alpha val="96000"/>
                  </a:scheme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4653136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 algn="r">
              <a:buFont typeface="+mj-lt"/>
              <a:buAutoNum type="arabicPeriod"/>
            </a:pPr>
            <a:r>
              <a:rPr lang="es-ES" sz="4400" b="1" dirty="0" smtClean="0">
                <a:solidFill>
                  <a:schemeClr val="bg1"/>
                </a:solidFill>
              </a:rPr>
              <a:t>Educación</a:t>
            </a:r>
          </a:p>
        </p:txBody>
      </p:sp>
      <p:sp>
        <p:nvSpPr>
          <p:cNvPr id="7" name="6 Rectángulo"/>
          <p:cNvSpPr/>
          <p:nvPr/>
        </p:nvSpPr>
        <p:spPr>
          <a:xfrm>
            <a:off x="-324544" y="5229202"/>
            <a:ext cx="46440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 algn="r"/>
            <a:r>
              <a:rPr lang="es-ES" sz="4400" b="1" dirty="0" smtClean="0">
                <a:solidFill>
                  <a:schemeClr val="bg1"/>
                </a:solidFill>
              </a:rPr>
              <a:t>2. Información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0" y="5805265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 algn="r"/>
            <a:r>
              <a:rPr lang="es-ES" sz="4400" b="1" dirty="0" smtClean="0">
                <a:solidFill>
                  <a:schemeClr val="bg1"/>
                </a:solidFill>
              </a:rPr>
              <a:t>3. Sensibilización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247456" y="4581131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 algn="r"/>
            <a:r>
              <a:rPr lang="es-ES" sz="4400" b="1" dirty="0" smtClean="0">
                <a:solidFill>
                  <a:schemeClr val="bg1"/>
                </a:solidFill>
              </a:rPr>
              <a:t>4. Valoración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895528" y="5229202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 algn="r"/>
            <a:r>
              <a:rPr lang="es-ES" sz="4400" b="1" dirty="0" smtClean="0">
                <a:solidFill>
                  <a:schemeClr val="bg1"/>
                </a:solidFill>
              </a:rPr>
              <a:t>5. Protección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44008" y="5877274"/>
            <a:ext cx="449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 algn="r"/>
            <a:r>
              <a:rPr lang="es-ES" sz="4400" b="1" dirty="0" smtClean="0">
                <a:solidFill>
                  <a:schemeClr val="bg1"/>
                </a:solidFill>
              </a:rPr>
              <a:t>6. Conservación</a:t>
            </a:r>
            <a:endParaRPr lang="es-E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 smtClean="0">
                <a:solidFill>
                  <a:srgbClr val="FFFF00"/>
                </a:solidFill>
              </a:rPr>
              <a:t>Objetivos específicos</a:t>
            </a:r>
            <a:endParaRPr lang="es-ES" sz="6000" b="1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flipV="1">
            <a:off x="539552" y="1124746"/>
            <a:ext cx="360040" cy="288032"/>
          </a:xfrm>
        </p:spPr>
        <p:txBody>
          <a:bodyPr>
            <a:normAutofit fontScale="47500" lnSpcReduction="20000"/>
          </a:bodyPr>
          <a:lstStyle/>
          <a:p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1484786"/>
            <a:ext cx="82089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FF0000"/>
                </a:solidFill>
              </a:rPr>
              <a:t>CONCIENCIAR</a:t>
            </a:r>
            <a:r>
              <a:rPr lang="es-ES" sz="4000" dirty="0" smtClean="0">
                <a:solidFill>
                  <a:srgbClr val="FFFF00"/>
                </a:solidFill>
              </a:rPr>
              <a:t> </a:t>
            </a:r>
            <a:r>
              <a:rPr lang="es-ES" sz="3200" dirty="0" smtClean="0">
                <a:solidFill>
                  <a:srgbClr val="FFFF00"/>
                </a:solidFill>
              </a:rPr>
              <a:t>a los jóvenes de la localidad sobre los valores patrimoniales que tiene nuestro paisaje cultural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1520" y="3284984"/>
            <a:ext cx="842493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FF00"/>
                </a:solidFill>
              </a:rPr>
              <a:t>Realizar un </a:t>
            </a:r>
            <a:r>
              <a:rPr lang="es-ES" sz="4000" b="1" dirty="0" smtClean="0">
                <a:solidFill>
                  <a:srgbClr val="FF0000"/>
                </a:solidFill>
              </a:rPr>
              <a:t>TRABAJO CONJUNTO </a:t>
            </a:r>
            <a:r>
              <a:rPr lang="es-ES" sz="3200" dirty="0" smtClean="0">
                <a:solidFill>
                  <a:srgbClr val="FFFF00"/>
                </a:solidFill>
              </a:rPr>
              <a:t>entre las autoridades locales y los responsables y profesores de los centros escolares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9512" y="5042118"/>
            <a:ext cx="8352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</a:rPr>
              <a:t>Intercambiar experiencias </a:t>
            </a:r>
            <a:r>
              <a:rPr lang="es-ES" sz="3200" dirty="0" smtClean="0">
                <a:solidFill>
                  <a:srgbClr val="FFFF00"/>
                </a:solidFill>
              </a:rPr>
              <a:t>sobre educación patrimonial a nivel local, nacional e internacional </a:t>
            </a:r>
            <a:endParaRPr lang="es-E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8000" b="1" dirty="0" smtClean="0">
                <a:solidFill>
                  <a:schemeClr val="bg1"/>
                </a:solidFill>
              </a:rPr>
              <a:t>¿Quién participa?</a:t>
            </a:r>
            <a:endParaRPr lang="es-ES" sz="8000" b="1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4950"/>
            <a:ext cx="9144000" cy="55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/>
          </p:cNvGraphicFramePr>
          <p:nvPr/>
        </p:nvGraphicFramePr>
        <p:xfrm>
          <a:off x="0" y="18864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>
            <a:lum bright="-17000" contrast="-66000"/>
          </a:blip>
          <a:srcRect/>
          <a:stretch>
            <a:fillRect/>
          </a:stretch>
        </p:blipFill>
        <p:spPr bwMode="auto">
          <a:xfrm>
            <a:off x="-3549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-387424"/>
            <a:ext cx="9144000" cy="1386408"/>
          </a:xfrm>
        </p:spPr>
        <p:txBody>
          <a:bodyPr>
            <a:normAutofit/>
          </a:bodyPr>
          <a:lstStyle/>
          <a:p>
            <a:r>
              <a:rPr lang="es-ES" sz="6000" b="1" dirty="0" smtClean="0"/>
              <a:t>¿</a:t>
            </a:r>
            <a:r>
              <a:rPr lang="es-ES" sz="7200" b="1" dirty="0" smtClean="0"/>
              <a:t>Qué hacemos</a:t>
            </a:r>
            <a:r>
              <a:rPr lang="es-ES" sz="6000" b="1" dirty="0" smtClean="0"/>
              <a:t>?</a:t>
            </a:r>
            <a:endParaRPr lang="es-ES" sz="6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4509123"/>
            <a:ext cx="20517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Jornadas y Conferencias </a:t>
            </a:r>
            <a:r>
              <a:rPr lang="es-ES" sz="2400" b="1" dirty="0">
                <a:solidFill>
                  <a:srgbClr val="FF0000"/>
                </a:solidFill>
              </a:rPr>
              <a:t>sobre el Patrimonio como recurso </a:t>
            </a:r>
            <a:r>
              <a:rPr lang="es-ES" sz="2400" b="1" dirty="0" smtClean="0">
                <a:solidFill>
                  <a:srgbClr val="FF0000"/>
                </a:solidFill>
              </a:rPr>
              <a:t>didáctico</a:t>
            </a:r>
            <a:endParaRPr lang="es-ES" sz="2400" b="1" dirty="0">
              <a:solidFill>
                <a:srgbClr val="FF0000"/>
              </a:solidFill>
            </a:endParaRPr>
          </a:p>
          <a:p>
            <a:endParaRPr lang="es-ES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0"/>
            <a:ext cx="1872208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15EF58"/>
                </a:solidFill>
              </a:rPr>
              <a:t>Puesta en marcha de la red social “</a:t>
            </a:r>
            <a:r>
              <a:rPr lang="es-ES" sz="2400" b="1" dirty="0" err="1" smtClean="0">
                <a:solidFill>
                  <a:srgbClr val="15EF58"/>
                </a:solidFill>
              </a:rPr>
              <a:t>Our</a:t>
            </a:r>
            <a:r>
              <a:rPr lang="es-ES" sz="2400" b="1" dirty="0" smtClean="0">
                <a:solidFill>
                  <a:srgbClr val="15EF58"/>
                </a:solidFill>
              </a:rPr>
              <a:t> </a:t>
            </a:r>
            <a:r>
              <a:rPr lang="es-ES" sz="2400" b="1" dirty="0" err="1" smtClean="0">
                <a:solidFill>
                  <a:srgbClr val="15EF58"/>
                </a:solidFill>
              </a:rPr>
              <a:t>Heritage</a:t>
            </a:r>
            <a:r>
              <a:rPr lang="es-ES" sz="2400" b="1" dirty="0" smtClean="0">
                <a:solidFill>
                  <a:srgbClr val="15EF58"/>
                </a:solidFill>
              </a:rPr>
              <a:t>”</a:t>
            </a:r>
            <a:endParaRPr lang="es-ES" sz="2400" b="1" dirty="0">
              <a:solidFill>
                <a:srgbClr val="15EF58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907704" y="1628800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Concursos de pintura, fotografía, comics, literatura sobre el Paisaje Cultural de Aranjuez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95936" y="321297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15EF58"/>
                </a:solidFill>
              </a:rPr>
              <a:t>Elaboración de folletos y </a:t>
            </a:r>
            <a:r>
              <a:rPr lang="es-ES" sz="2400" b="1" dirty="0" err="1" smtClean="0">
                <a:solidFill>
                  <a:srgbClr val="15EF58"/>
                </a:solidFill>
              </a:rPr>
              <a:t>flyers</a:t>
            </a:r>
            <a:r>
              <a:rPr lang="es-ES" sz="2400" b="1" dirty="0" smtClean="0">
                <a:solidFill>
                  <a:srgbClr val="15EF58"/>
                </a:solidFill>
              </a:rPr>
              <a:t> </a:t>
            </a:r>
            <a:endParaRPr lang="es-ES" sz="2400" b="1" dirty="0">
              <a:solidFill>
                <a:srgbClr val="15EF58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907704" y="386105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Ilustrarte: Obra de teatro, </a:t>
            </a:r>
            <a:r>
              <a:rPr lang="es-ES" sz="2400" b="1" dirty="0" err="1" smtClean="0">
                <a:solidFill>
                  <a:srgbClr val="FFFF00"/>
                </a:solidFill>
              </a:rPr>
              <a:t>gymcana</a:t>
            </a:r>
            <a:r>
              <a:rPr lang="es-ES" sz="2400" b="1" dirty="0" smtClean="0">
                <a:solidFill>
                  <a:srgbClr val="FFFF00"/>
                </a:solidFill>
              </a:rPr>
              <a:t>,  música, conferencias</a:t>
            </a:r>
            <a:r>
              <a:rPr lang="es-ES" sz="2400" b="1" dirty="0" smtClean="0"/>
              <a:t>…</a:t>
            </a:r>
            <a:endParaRPr lang="es-ES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876256" y="5288340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Paseos  guiados por los alumnos por los jardines y sotos históricos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15816" y="836715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Jornadas gastronómicas</a:t>
            </a:r>
            <a:endParaRPr lang="es-ES" sz="24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419877" y="4149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839744" y="479715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FF00"/>
                </a:solidFill>
              </a:rPr>
              <a:t>Herbario</a:t>
            </a:r>
            <a:endParaRPr lang="es-ES" sz="2800" b="1" dirty="0">
              <a:solidFill>
                <a:srgbClr val="FFFF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835696" y="5301208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Conociendo el Mar de </a:t>
            </a:r>
            <a:r>
              <a:rPr lang="es-ES" sz="2400" b="1" dirty="0" err="1" smtClean="0"/>
              <a:t>Ontígola</a:t>
            </a:r>
            <a:r>
              <a:rPr lang="es-ES" sz="2400" b="1" dirty="0" smtClean="0"/>
              <a:t> y su ecosistema</a:t>
            </a:r>
            <a:endParaRPr lang="es-ES" sz="24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076056" y="4149080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7030A0"/>
                </a:solidFill>
              </a:rPr>
              <a:t>Recorridos mitológicos por los jardines</a:t>
            </a:r>
            <a:endParaRPr lang="es-ES" sz="2400" b="1" dirty="0">
              <a:solidFill>
                <a:srgbClr val="7030A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235280" y="1196752"/>
            <a:ext cx="190872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B0F0"/>
                </a:solidFill>
              </a:rPr>
              <a:t>Arquitectura y diseño de la trama urbana de Aranjuez</a:t>
            </a:r>
            <a:endParaRPr lang="es-ES" sz="2400" b="1" dirty="0">
              <a:solidFill>
                <a:srgbClr val="00B0F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911752" y="2996952"/>
            <a:ext cx="2232248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Exposiciones públicas de los trabajos realizados por los alumnos </a:t>
            </a:r>
            <a:endParaRPr lang="es-ES" sz="24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0" y="2132856"/>
            <a:ext cx="190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Conciertos de música barroca interpretada por los alumnos</a:t>
            </a:r>
            <a:endParaRPr lang="es-ES" sz="24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596336" y="3"/>
            <a:ext cx="1907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Nuestro patrimonio religioso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076056" y="980728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7030A0"/>
                </a:solidFill>
              </a:rPr>
              <a:t>Intervenciones en la radio local  sobre las actividades realizadas</a:t>
            </a:r>
            <a:endParaRPr lang="es-ES" sz="2400" b="1" dirty="0">
              <a:solidFill>
                <a:srgbClr val="7030A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139952" y="5903893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Visita a nuestro socio polaco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20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9" y="1"/>
            <a:ext cx="48506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ejaVu Sans Condense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ejaVu Sans Condensed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1055</Words>
  <Application>Microsoft Office PowerPoint</Application>
  <PresentationFormat>Presentación en pantalla (4:3)</PresentationFormat>
  <Paragraphs>120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Tema de Office</vt:lpstr>
      <vt:lpstr>Diseño predeterminado</vt:lpstr>
      <vt:lpstr>   Organización de Ciudades  Patrimonio Mundial  Taller “Camino a Oaxaca”</vt:lpstr>
      <vt:lpstr>Ayuntamiento de Aranjuez</vt:lpstr>
      <vt:lpstr>Diapositiva 3</vt:lpstr>
      <vt:lpstr>Objetivo general</vt:lpstr>
      <vt:lpstr>Objetivos específicos</vt:lpstr>
      <vt:lpstr>¿Quién participa?</vt:lpstr>
      <vt:lpstr>Diapositiva 7</vt:lpstr>
      <vt:lpstr>¿Qué hacemos?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Sesiones de conferencias en la Biblioteca Municipal de Mikolów</vt:lpstr>
      <vt:lpstr>Conociendo el sistema educativo de la región de Silesia</vt:lpstr>
      <vt:lpstr>Metodología de algunas asignaturas</vt:lpstr>
      <vt:lpstr>Auschwitz</vt:lpstr>
      <vt:lpstr>Pszczyna</vt:lpstr>
      <vt:lpstr>Diapositiva 23</vt:lpstr>
      <vt:lpstr>Diapositiva 24</vt:lpstr>
      <vt:lpstr>Diapositiva 25</vt:lpstr>
      <vt:lpstr>Y para otras ciudades…?</vt:lpstr>
      <vt:lpstr>…</vt:lpstr>
      <vt:lpstr>¿Por qué puede ser interesante en Oaxaca?</vt:lpstr>
      <vt:lpstr>…</vt:lpstr>
      <vt:lpstr>Diapositiva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“Camino a Oaxaca”</dc:title>
  <dc:creator>María del Pozo López</dc:creator>
  <cp:lastModifiedBy>María del Pozo López</cp:lastModifiedBy>
  <cp:revision>83</cp:revision>
  <dcterms:created xsi:type="dcterms:W3CDTF">2013-06-03T16:12:34Z</dcterms:created>
  <dcterms:modified xsi:type="dcterms:W3CDTF">2013-06-04T10:12:54Z</dcterms:modified>
</cp:coreProperties>
</file>