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60D"/>
    <a:srgbClr val="0B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 varScale="1">
        <p:scale>
          <a:sx n="88" d="100"/>
          <a:sy n="88" d="100"/>
        </p:scale>
        <p:origin x="78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065C00-D296-48A6-912A-C51CC5F870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266B45-E13F-4632-921C-16AFC0264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F1D9A-9D1B-4508-81E6-35D3E62AB9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E210D-550C-42B5-B12D-D768467F6331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43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C766A3-BD62-49CB-B322-5B0F7E7ED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BAE915-5904-48CB-A5B3-514E89A94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3E8E99-F2E1-4687-B9C9-1AA99CC543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52DD3-D795-46A4-B650-75A7BEA7048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69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D749DD-9487-4740-8C43-AF4A32755C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B52339-0BDA-408B-9C9E-5B2D8CB3F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980E31-0B78-413B-8A11-C396B4C5B7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A147-3E18-4AEA-A633-D013310B782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05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063977-1A24-4F3A-9769-58EC6F9752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DA1F96-42E8-464A-847D-EAB85AABF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CEE7FD-1F08-4D85-A5AB-7CCD1DDE0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D2763-6952-4B22-BE13-081A814F75DE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4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8E6544-7824-4BCA-B37D-325EC2702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BA135C-9928-494E-8AA9-11555170DE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15E0EF-9D96-41A5-A906-099A53A647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5599D-A6F3-41A6-AD95-3A0C0D375D1D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60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66F4D8-440E-4CDC-B143-A6151EFED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9C0ED3-1E37-47A7-8282-0C6F72B6D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980957-2B17-4314-A19C-E052B12C7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061AF-3323-4380-94D2-1AEBCDCEDC32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56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3441C0-2643-456E-80D8-5DA598EAB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048771-7B03-484C-8185-D230A176D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4BF6232-31ED-4318-B776-92D947E35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BF193-E6F1-4C4C-9FE4-EF9469AA9FDC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39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98DC8CA-1252-4EEA-8822-0773C0532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15C4B7-0221-4F0D-9731-77B9F6EA0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5900B4-5D99-42D9-B831-DD4003E1F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6140C4-6D9E-47AC-B344-B896AE884B2D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30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178FAB7-9C02-4DF7-8ED2-28F8605B1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E6BB51-B9BD-44D9-9F33-0D929BCBB3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88B36F-5D2F-49E7-A666-38247EB6C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416F0-B9F7-4E06-BFB5-E693164982E3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51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43FD34-02EA-4489-8E5D-818AA3AF5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88BE4E-15C2-4A1E-8D78-09AFA09E39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F2B502-F785-48C7-994B-946B94FE1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5B25A-43B5-409E-A3DC-2E31FD37E49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49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C55D81-8AD8-41A8-96AA-7CB114767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7552AB-BB72-4ACE-BE8A-DF283ED3A8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BB26D9-F1E6-4534-9AB5-20767337F7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9830E-1B99-417F-BF37-323893A5000D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31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CD984A-E2FF-433B-9DBF-3E8EBFEFF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63C755-8A4D-4068-BAB7-4E4A7DB63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31ED7B-529E-408B-BCC3-1E90C9EEC2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CB7EEE-A557-4007-A2D6-FA71D2DF3E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F7EB5B-69A3-4942-BF7B-BD914D0A29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AB646-FB17-4581-83A0-6D5959A540D2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4">
            <a:extLst>
              <a:ext uri="{FF2B5EF4-FFF2-40B4-BE49-F238E27FC236}">
                <a16:creationId xmlns:a16="http://schemas.microsoft.com/office/drawing/2014/main" id="{35F27CDF-D30A-47F2-8A5B-8BAA9EEA326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62855"/>
            <a:ext cx="8534400" cy="6248400"/>
            <a:chOff x="192" y="192"/>
            <a:chExt cx="5376" cy="3936"/>
          </a:xfrm>
        </p:grpSpPr>
        <p:sp>
          <p:nvSpPr>
            <p:cNvPr id="2055" name="Rectangle 5">
              <a:extLst>
                <a:ext uri="{FF2B5EF4-FFF2-40B4-BE49-F238E27FC236}">
                  <a16:creationId xmlns:a16="http://schemas.microsoft.com/office/drawing/2014/main" id="{DA384796-F6F0-41C3-8E6F-E557F9EC3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392"/>
              <a:ext cx="1392" cy="2633"/>
            </a:xfrm>
            <a:prstGeom prst="rect">
              <a:avLst/>
            </a:prstGeom>
            <a:solidFill>
              <a:srgbClr val="D7D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fr-CA" altLang="fr-FR"/>
            </a:p>
          </p:txBody>
        </p:sp>
        <p:sp>
          <p:nvSpPr>
            <p:cNvPr id="2057" name="Text Box 8">
              <a:extLst>
                <a:ext uri="{FF2B5EF4-FFF2-40B4-BE49-F238E27FC236}">
                  <a16:creationId xmlns:a16="http://schemas.microsoft.com/office/drawing/2014/main" id="{8E7AD3AA-36D3-46C7-8604-24339EC022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440"/>
              <a:ext cx="1344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Aft>
                  <a:spcPts val="300"/>
                </a:spcAft>
              </a:pPr>
              <a:r>
                <a:rPr lang="en-CA" alt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Why is the city of [CITY 1] inscribed on the World Heritage List? </a:t>
              </a:r>
              <a:br>
                <a:rPr lang="en-CA" alt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</a:br>
              <a:endParaRPr lang="en-CA" alt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>
                <a:spcAft>
                  <a:spcPts val="300"/>
                </a:spcAft>
              </a:pPr>
              <a:r>
                <a:rPr lang="en-CA" alt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Write down the criteria(on) used by UNESCO. </a:t>
              </a:r>
            </a:p>
            <a:p>
              <a:pPr>
                <a:spcAft>
                  <a:spcPts val="300"/>
                </a:spcAft>
              </a:pPr>
              <a:endParaRPr lang="fr-CA" altLang="en-US" sz="1200" dirty="0"/>
            </a:p>
          </p:txBody>
        </p:sp>
        <p:sp>
          <p:nvSpPr>
            <p:cNvPr id="2059" name="Text Box 11">
              <a:extLst>
                <a:ext uri="{FF2B5EF4-FFF2-40B4-BE49-F238E27FC236}">
                  <a16:creationId xmlns:a16="http://schemas.microsoft.com/office/drawing/2014/main" id="{0B26C38A-D1A5-4252-B417-A7C21C442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368"/>
              <a:ext cx="39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r>
                <a:rPr lang="en-CA" alt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Relate and define elements of the urban heritage of [CITY 1] according to each of the criteria(on). Define their heritage importance. </a:t>
              </a:r>
            </a:p>
          </p:txBody>
        </p:sp>
        <p:sp>
          <p:nvSpPr>
            <p:cNvPr id="2060" name="Rectangle 7">
              <a:extLst>
                <a:ext uri="{FF2B5EF4-FFF2-40B4-BE49-F238E27FC236}">
                  <a16:creationId xmlns:a16="http://schemas.microsoft.com/office/drawing/2014/main" id="{990D4B1B-0F78-4A08-82A9-64EB4ADA0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92"/>
              <a:ext cx="5376" cy="39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fr-CA" altLang="fr-FR">
                <a:solidFill>
                  <a:srgbClr val="0B104B"/>
                </a:solidFill>
              </a:endParaRPr>
            </a:p>
          </p:txBody>
        </p:sp>
      </p:grpSp>
      <p:sp>
        <p:nvSpPr>
          <p:cNvPr id="2052" name="ZoneTexte 18">
            <a:extLst>
              <a:ext uri="{FF2B5EF4-FFF2-40B4-BE49-F238E27FC236}">
                <a16:creationId xmlns:a16="http://schemas.microsoft.com/office/drawing/2014/main" id="{E24312C8-4DF3-48D2-8B42-742CCB924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37" y="510173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1</a:t>
            </a:r>
          </a:p>
        </p:txBody>
      </p:sp>
      <p:sp>
        <p:nvSpPr>
          <p:cNvPr id="2053" name="ZoneTexte 19">
            <a:extLst>
              <a:ext uri="{FF2B5EF4-FFF2-40B4-BE49-F238E27FC236}">
                <a16:creationId xmlns:a16="http://schemas.microsoft.com/office/drawing/2014/main" id="{6C6FD0C9-DD81-4810-A2B3-4BDFEB6F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2753" y="510173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39603E9-D468-4600-818F-B88B0F8D7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6" y="280306"/>
            <a:ext cx="4100562" cy="9140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FF33011-B388-49FF-BA4A-706FB2600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11841"/>
            <a:ext cx="8515350" cy="7732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4">
            <a:extLst>
              <a:ext uri="{FF2B5EF4-FFF2-40B4-BE49-F238E27FC236}">
                <a16:creationId xmlns:a16="http://schemas.microsoft.com/office/drawing/2014/main" id="{35F27CDF-D30A-47F2-8A5B-8BAA9EEA326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62855"/>
            <a:ext cx="8534400" cy="6248400"/>
            <a:chOff x="192" y="192"/>
            <a:chExt cx="5376" cy="3936"/>
          </a:xfrm>
        </p:grpSpPr>
        <p:sp>
          <p:nvSpPr>
            <p:cNvPr id="2059" name="Text Box 11">
              <a:extLst>
                <a:ext uri="{FF2B5EF4-FFF2-40B4-BE49-F238E27FC236}">
                  <a16:creationId xmlns:a16="http://schemas.microsoft.com/office/drawing/2014/main" id="{0B26C38A-D1A5-4252-B417-A7C21C442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366"/>
              <a:ext cx="39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CA" altLang="en-US" sz="1200" i="1" dirty="0">
                  <a:latin typeface="Segoe UI" panose="020B0502040204020203" pitchFamily="34" charset="0"/>
                  <a:cs typeface="Segoe UI" panose="020B0502040204020203" pitchFamily="34" charset="0"/>
                </a:rPr>
                <a:t>Place the pictures of the World Heritage site of [CITY 1] here.</a:t>
              </a:r>
            </a:p>
          </p:txBody>
        </p:sp>
        <p:sp>
          <p:nvSpPr>
            <p:cNvPr id="2060" name="Rectangle 7">
              <a:extLst>
                <a:ext uri="{FF2B5EF4-FFF2-40B4-BE49-F238E27FC236}">
                  <a16:creationId xmlns:a16="http://schemas.microsoft.com/office/drawing/2014/main" id="{990D4B1B-0F78-4A08-82A9-64EB4ADA0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92"/>
              <a:ext cx="5376" cy="39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fr-CA" altLang="fr-FR">
                <a:solidFill>
                  <a:srgbClr val="0B104B"/>
                </a:solidFill>
              </a:endParaRPr>
            </a:p>
          </p:txBody>
        </p:sp>
      </p:grpSp>
      <p:sp>
        <p:nvSpPr>
          <p:cNvPr id="2052" name="ZoneTexte 18">
            <a:extLst>
              <a:ext uri="{FF2B5EF4-FFF2-40B4-BE49-F238E27FC236}">
                <a16:creationId xmlns:a16="http://schemas.microsoft.com/office/drawing/2014/main" id="{E24312C8-4DF3-48D2-8B42-742CCB924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6" y="501775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1</a:t>
            </a:r>
          </a:p>
        </p:txBody>
      </p:sp>
      <p:sp>
        <p:nvSpPr>
          <p:cNvPr id="2053" name="ZoneTexte 19">
            <a:extLst>
              <a:ext uri="{FF2B5EF4-FFF2-40B4-BE49-F238E27FC236}">
                <a16:creationId xmlns:a16="http://schemas.microsoft.com/office/drawing/2014/main" id="{6C6FD0C9-DD81-4810-A2B3-4BDFEB6F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49" y="501775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39603E9-D468-4600-818F-B88B0F8D7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6" y="282667"/>
            <a:ext cx="4100562" cy="9140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FF33011-B388-49FF-BA4A-706FB2600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11841"/>
            <a:ext cx="8515350" cy="77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4">
            <a:extLst>
              <a:ext uri="{FF2B5EF4-FFF2-40B4-BE49-F238E27FC236}">
                <a16:creationId xmlns:a16="http://schemas.microsoft.com/office/drawing/2014/main" id="{35F27CDF-D30A-47F2-8A5B-8BAA9EEA326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62855"/>
            <a:ext cx="8534400" cy="6248400"/>
            <a:chOff x="192" y="192"/>
            <a:chExt cx="5376" cy="3936"/>
          </a:xfrm>
        </p:grpSpPr>
        <p:sp>
          <p:nvSpPr>
            <p:cNvPr id="2055" name="Rectangle 5">
              <a:extLst>
                <a:ext uri="{FF2B5EF4-FFF2-40B4-BE49-F238E27FC236}">
                  <a16:creationId xmlns:a16="http://schemas.microsoft.com/office/drawing/2014/main" id="{DA384796-F6F0-41C3-8E6F-E557F9EC3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392"/>
              <a:ext cx="1392" cy="2563"/>
            </a:xfrm>
            <a:prstGeom prst="rect">
              <a:avLst/>
            </a:prstGeom>
            <a:solidFill>
              <a:srgbClr val="D7D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fr-CA" altLang="fr-FR"/>
            </a:p>
          </p:txBody>
        </p:sp>
        <p:sp>
          <p:nvSpPr>
            <p:cNvPr id="2057" name="Text Box 8">
              <a:extLst>
                <a:ext uri="{FF2B5EF4-FFF2-40B4-BE49-F238E27FC236}">
                  <a16:creationId xmlns:a16="http://schemas.microsoft.com/office/drawing/2014/main" id="{8E7AD3AA-36D3-46C7-8604-24339EC022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440"/>
              <a:ext cx="1344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Aft>
                  <a:spcPts val="300"/>
                </a:spcAft>
              </a:pPr>
              <a:r>
                <a:rPr lang="en-CA" alt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Why is the city of [CITY 2] inscribed on the World Heritage List? </a:t>
              </a:r>
              <a:br>
                <a:rPr lang="en-CA" alt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</a:br>
              <a:endParaRPr lang="en-CA" alt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>
                <a:spcAft>
                  <a:spcPts val="300"/>
                </a:spcAft>
              </a:pPr>
              <a:r>
                <a:rPr lang="en-CA" alt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Write down the criteria(on) used by UNESCO. </a:t>
              </a:r>
            </a:p>
            <a:p>
              <a:pPr>
                <a:spcAft>
                  <a:spcPts val="300"/>
                </a:spcAft>
              </a:pPr>
              <a:endParaRPr lang="fr-CA" altLang="en-US" sz="1200" dirty="0"/>
            </a:p>
          </p:txBody>
        </p:sp>
        <p:sp>
          <p:nvSpPr>
            <p:cNvPr id="2059" name="Text Box 11">
              <a:extLst>
                <a:ext uri="{FF2B5EF4-FFF2-40B4-BE49-F238E27FC236}">
                  <a16:creationId xmlns:a16="http://schemas.microsoft.com/office/drawing/2014/main" id="{0B26C38A-D1A5-4252-B417-A7C21C442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368"/>
              <a:ext cx="39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r>
                <a:rPr lang="en-CA" alt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Relate and define elements of the urban heritage of [CITY 2] according to each of the criteria(on). Define their heritage importance. </a:t>
              </a:r>
            </a:p>
          </p:txBody>
        </p:sp>
        <p:sp>
          <p:nvSpPr>
            <p:cNvPr id="2060" name="Rectangle 7">
              <a:extLst>
                <a:ext uri="{FF2B5EF4-FFF2-40B4-BE49-F238E27FC236}">
                  <a16:creationId xmlns:a16="http://schemas.microsoft.com/office/drawing/2014/main" id="{990D4B1B-0F78-4A08-82A9-64EB4ADA0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92"/>
              <a:ext cx="5376" cy="39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fr-CA" altLang="fr-FR">
                <a:solidFill>
                  <a:srgbClr val="0B104B"/>
                </a:solidFill>
              </a:endParaRPr>
            </a:p>
          </p:txBody>
        </p:sp>
      </p:grpSp>
      <p:sp>
        <p:nvSpPr>
          <p:cNvPr id="2052" name="ZoneTexte 18">
            <a:extLst>
              <a:ext uri="{FF2B5EF4-FFF2-40B4-BE49-F238E27FC236}">
                <a16:creationId xmlns:a16="http://schemas.microsoft.com/office/drawing/2014/main" id="{E24312C8-4DF3-48D2-8B42-742CCB924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37" y="510173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1</a:t>
            </a:r>
          </a:p>
        </p:txBody>
      </p:sp>
      <p:sp>
        <p:nvSpPr>
          <p:cNvPr id="2053" name="ZoneTexte 19">
            <a:extLst>
              <a:ext uri="{FF2B5EF4-FFF2-40B4-BE49-F238E27FC236}">
                <a16:creationId xmlns:a16="http://schemas.microsoft.com/office/drawing/2014/main" id="{6C6FD0C9-DD81-4810-A2B3-4BDFEB6F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2753" y="510173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39603E9-D468-4600-818F-B88B0F8D7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6" y="280306"/>
            <a:ext cx="4100562" cy="9140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FF33011-B388-49FF-BA4A-706FB2600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11841"/>
            <a:ext cx="8515350" cy="77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6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4">
            <a:extLst>
              <a:ext uri="{FF2B5EF4-FFF2-40B4-BE49-F238E27FC236}">
                <a16:creationId xmlns:a16="http://schemas.microsoft.com/office/drawing/2014/main" id="{35F27CDF-D30A-47F2-8A5B-8BAA9EEA326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62855"/>
            <a:ext cx="8534400" cy="6248400"/>
            <a:chOff x="192" y="192"/>
            <a:chExt cx="5376" cy="3936"/>
          </a:xfrm>
        </p:grpSpPr>
        <p:sp>
          <p:nvSpPr>
            <p:cNvPr id="2059" name="Text Box 11">
              <a:extLst>
                <a:ext uri="{FF2B5EF4-FFF2-40B4-BE49-F238E27FC236}">
                  <a16:creationId xmlns:a16="http://schemas.microsoft.com/office/drawing/2014/main" id="{0B26C38A-D1A5-4252-B417-A7C21C442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366"/>
              <a:ext cx="39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CA" altLang="en-US" sz="1200" i="1" dirty="0">
                  <a:latin typeface="Segoe UI" panose="020B0502040204020203" pitchFamily="34" charset="0"/>
                  <a:cs typeface="Segoe UI" panose="020B0502040204020203" pitchFamily="34" charset="0"/>
                </a:rPr>
                <a:t>Place the pictures of the World Heritage site of [CITY 2] here.</a:t>
              </a:r>
            </a:p>
          </p:txBody>
        </p:sp>
        <p:sp>
          <p:nvSpPr>
            <p:cNvPr id="2060" name="Rectangle 7">
              <a:extLst>
                <a:ext uri="{FF2B5EF4-FFF2-40B4-BE49-F238E27FC236}">
                  <a16:creationId xmlns:a16="http://schemas.microsoft.com/office/drawing/2014/main" id="{990D4B1B-0F78-4A08-82A9-64EB4ADA0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92"/>
              <a:ext cx="5376" cy="39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fr-CA" altLang="fr-FR">
                <a:solidFill>
                  <a:srgbClr val="0B104B"/>
                </a:solidFill>
              </a:endParaRPr>
            </a:p>
          </p:txBody>
        </p:sp>
      </p:grpSp>
      <p:sp>
        <p:nvSpPr>
          <p:cNvPr id="2052" name="ZoneTexte 18">
            <a:extLst>
              <a:ext uri="{FF2B5EF4-FFF2-40B4-BE49-F238E27FC236}">
                <a16:creationId xmlns:a16="http://schemas.microsoft.com/office/drawing/2014/main" id="{E24312C8-4DF3-48D2-8B42-742CCB924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6" y="501775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1</a:t>
            </a:r>
          </a:p>
        </p:txBody>
      </p:sp>
      <p:sp>
        <p:nvSpPr>
          <p:cNvPr id="2053" name="ZoneTexte 19">
            <a:extLst>
              <a:ext uri="{FF2B5EF4-FFF2-40B4-BE49-F238E27FC236}">
                <a16:creationId xmlns:a16="http://schemas.microsoft.com/office/drawing/2014/main" id="{6C6FD0C9-DD81-4810-A2B3-4BDFEB6F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49" y="501775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39603E9-D468-4600-818F-B88B0F8D7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6" y="282667"/>
            <a:ext cx="4100562" cy="9140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FF33011-B388-49FF-BA4A-706FB2600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11841"/>
            <a:ext cx="8515350" cy="77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2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4">
            <a:extLst>
              <a:ext uri="{FF2B5EF4-FFF2-40B4-BE49-F238E27FC236}">
                <a16:creationId xmlns:a16="http://schemas.microsoft.com/office/drawing/2014/main" id="{35F27CDF-D30A-47F2-8A5B-8BAA9EEA326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62855"/>
            <a:ext cx="8534400" cy="6248400"/>
            <a:chOff x="192" y="192"/>
            <a:chExt cx="5376" cy="3936"/>
          </a:xfrm>
        </p:grpSpPr>
        <p:sp>
          <p:nvSpPr>
            <p:cNvPr id="2059" name="Text Box 11">
              <a:extLst>
                <a:ext uri="{FF2B5EF4-FFF2-40B4-BE49-F238E27FC236}">
                  <a16:creationId xmlns:a16="http://schemas.microsoft.com/office/drawing/2014/main" id="{0B26C38A-D1A5-4252-B417-A7C21C442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366"/>
              <a:ext cx="531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CA" altLang="en-US" sz="1200" i="1" dirty="0">
                  <a:latin typeface="Segoe UI" panose="020B0502040204020203" pitchFamily="34" charset="0"/>
                  <a:cs typeface="Segoe UI" panose="020B0502040204020203" pitchFamily="34" charset="0"/>
                </a:rPr>
                <a:t>Write a text on one of the challenges related to the management of the urban heritage that both [CITY 1] and [CITY 2] face and propose solutions. </a:t>
              </a:r>
              <a:r>
                <a:rPr lang="en-CA" altLang="fr-FR" sz="1200" i="1" dirty="0">
                  <a:latin typeface="Segoe UI" panose="020B0502040204020203" pitchFamily="34" charset="0"/>
                  <a:cs typeface="Segoe UI" panose="020B0502040204020203" pitchFamily="34" charset="0"/>
                </a:rPr>
                <a:t>If necessary, add more pictures, text or slides. Any additional information or analysis is welcome!  </a:t>
              </a:r>
            </a:p>
            <a:p>
              <a:endParaRPr lang="en-CA" altLang="en-US" sz="1200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60" name="Rectangle 7">
              <a:extLst>
                <a:ext uri="{FF2B5EF4-FFF2-40B4-BE49-F238E27FC236}">
                  <a16:creationId xmlns:a16="http://schemas.microsoft.com/office/drawing/2014/main" id="{990D4B1B-0F78-4A08-82A9-64EB4ADA0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92"/>
              <a:ext cx="5376" cy="39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fr-CA" altLang="fr-FR">
                <a:solidFill>
                  <a:srgbClr val="0B104B"/>
                </a:solidFill>
              </a:endParaRPr>
            </a:p>
          </p:txBody>
        </p:sp>
      </p:grpSp>
      <p:sp>
        <p:nvSpPr>
          <p:cNvPr id="2052" name="ZoneTexte 18">
            <a:extLst>
              <a:ext uri="{FF2B5EF4-FFF2-40B4-BE49-F238E27FC236}">
                <a16:creationId xmlns:a16="http://schemas.microsoft.com/office/drawing/2014/main" id="{E24312C8-4DF3-48D2-8B42-742CCB924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6" y="501775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1</a:t>
            </a:r>
          </a:p>
        </p:txBody>
      </p:sp>
      <p:sp>
        <p:nvSpPr>
          <p:cNvPr id="2053" name="ZoneTexte 19">
            <a:extLst>
              <a:ext uri="{FF2B5EF4-FFF2-40B4-BE49-F238E27FC236}">
                <a16:creationId xmlns:a16="http://schemas.microsoft.com/office/drawing/2014/main" id="{6C6FD0C9-DD81-4810-A2B3-4BDFEB6F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49" y="501775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dirty="0">
                <a:solidFill>
                  <a:srgbClr val="0B104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City 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39603E9-D468-4600-818F-B88B0F8D7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6" y="282667"/>
            <a:ext cx="4100562" cy="9140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FF33011-B388-49FF-BA4A-706FB2600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11841"/>
            <a:ext cx="8515350" cy="773239"/>
          </a:xfrm>
          <a:prstGeom prst="rect">
            <a:avLst/>
          </a:prstGeom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1864A03D-307E-454C-98B2-FFD4250B0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825455"/>
            <a:ext cx="8496622" cy="685800"/>
          </a:xfrm>
          <a:prstGeom prst="rect">
            <a:avLst/>
          </a:prstGeom>
          <a:gradFill flip="none" rotWithShape="1">
            <a:gsLst>
              <a:gs pos="0">
                <a:srgbClr val="A8860D">
                  <a:tint val="66000"/>
                  <a:satMod val="160000"/>
                </a:srgbClr>
              </a:gs>
              <a:gs pos="50000">
                <a:srgbClr val="A8860D">
                  <a:tint val="44500"/>
                  <a:satMod val="160000"/>
                </a:srgbClr>
              </a:gs>
              <a:gs pos="100000">
                <a:srgbClr val="A8860D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fr-CA" altLang="fr-FR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8E7B461F-0A75-4F3A-B0BF-202DFEEC3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76255"/>
            <a:ext cx="5637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CA" altLang="en-US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Names of teammates (from the 2 schools): </a:t>
            </a:r>
          </a:p>
        </p:txBody>
      </p:sp>
    </p:spTree>
    <p:extLst>
      <p:ext uri="{BB962C8B-B14F-4D97-AF65-F5344CB8AC3E}">
        <p14:creationId xmlns:p14="http://schemas.microsoft.com/office/powerpoint/2010/main" val="14633648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G4:02 APPLICATIONS:Microsoft Office 98:Templates:Blank Presentation</Template>
  <TotalTime>147</TotalTime>
  <Words>196</Words>
  <Application>Microsoft Office PowerPoint</Application>
  <PresentationFormat>Affichage à l'écran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Segoe UI</vt:lpstr>
      <vt:lpstr>Segoe UI Black</vt:lpstr>
      <vt:lpstr>Times</vt:lpstr>
      <vt:lpstr>Blank Presentation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R-Desing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Joan Ross</dc:creator>
  <cp:lastModifiedBy>Andréanne</cp:lastModifiedBy>
  <cp:revision>28</cp:revision>
  <dcterms:created xsi:type="dcterms:W3CDTF">2004-05-26T13:47:19Z</dcterms:created>
  <dcterms:modified xsi:type="dcterms:W3CDTF">2019-09-03T19:44:22Z</dcterms:modified>
</cp:coreProperties>
</file>